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42"/>
  </p:notesMasterIdLst>
  <p:handoutMasterIdLst>
    <p:handoutMasterId r:id="rId43"/>
  </p:handoutMasterIdLst>
  <p:sldIdLst>
    <p:sldId id="368" r:id="rId2"/>
    <p:sldId id="424" r:id="rId3"/>
    <p:sldId id="425" r:id="rId4"/>
    <p:sldId id="406" r:id="rId5"/>
    <p:sldId id="426" r:id="rId6"/>
    <p:sldId id="421" r:id="rId7"/>
    <p:sldId id="440" r:id="rId8"/>
    <p:sldId id="382" r:id="rId9"/>
    <p:sldId id="389" r:id="rId10"/>
    <p:sldId id="407" r:id="rId11"/>
    <p:sldId id="395" r:id="rId12"/>
    <p:sldId id="376" r:id="rId13"/>
    <p:sldId id="371" r:id="rId14"/>
    <p:sldId id="372" r:id="rId15"/>
    <p:sldId id="374" r:id="rId16"/>
    <p:sldId id="375" r:id="rId17"/>
    <p:sldId id="384" r:id="rId18"/>
    <p:sldId id="385" r:id="rId19"/>
    <p:sldId id="386" r:id="rId20"/>
    <p:sldId id="387" r:id="rId21"/>
    <p:sldId id="388" r:id="rId22"/>
    <p:sldId id="379" r:id="rId23"/>
    <p:sldId id="380" r:id="rId24"/>
    <p:sldId id="427" r:id="rId25"/>
    <p:sldId id="429" r:id="rId26"/>
    <p:sldId id="430" r:id="rId27"/>
    <p:sldId id="431" r:id="rId28"/>
    <p:sldId id="432" r:id="rId29"/>
    <p:sldId id="415" r:id="rId30"/>
    <p:sldId id="433" r:id="rId31"/>
    <p:sldId id="434" r:id="rId32"/>
    <p:sldId id="435" r:id="rId33"/>
    <p:sldId id="436" r:id="rId34"/>
    <p:sldId id="437" r:id="rId35"/>
    <p:sldId id="438" r:id="rId36"/>
    <p:sldId id="422" r:id="rId37"/>
    <p:sldId id="402" r:id="rId38"/>
    <p:sldId id="419" r:id="rId39"/>
    <p:sldId id="409" r:id="rId40"/>
    <p:sldId id="439" r:id="rId41"/>
  </p:sldIdLst>
  <p:sldSz cx="9144000" cy="6858000" type="screen4x3"/>
  <p:notesSz cx="7053263" cy="93091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62" autoAdjust="0"/>
    <p:restoredTop sz="94574" autoAdjust="0"/>
  </p:normalViewPr>
  <p:slideViewPr>
    <p:cSldViewPr>
      <p:cViewPr>
        <p:scale>
          <a:sx n="60" d="100"/>
          <a:sy n="60" d="100"/>
        </p:scale>
        <p:origin x="-3084" y="-1164"/>
      </p:cViewPr>
      <p:guideLst>
        <p:guide orient="horz" pos="2160"/>
        <p:guide pos="2880"/>
      </p:guideLst>
    </p:cSldViewPr>
  </p:slideViewPr>
  <p:outlineViewPr>
    <p:cViewPr>
      <p:scale>
        <a:sx n="33" d="100"/>
        <a:sy n="33" d="100"/>
      </p:scale>
      <p:origin x="48" y="5352"/>
    </p:cViewPr>
  </p:outlineViewPr>
  <p:notesTextViewPr>
    <p:cViewPr>
      <p:scale>
        <a:sx n="100" d="100"/>
        <a:sy n="100" d="100"/>
      </p:scale>
      <p:origin x="0" y="0"/>
    </p:cViewPr>
  </p:notesTextViewPr>
  <p:sorterViewPr>
    <p:cViewPr>
      <p:scale>
        <a:sx n="100" d="100"/>
        <a:sy n="100" d="100"/>
      </p:scale>
      <p:origin x="0" y="29136"/>
    </p:cViewPr>
  </p:sorterViewPr>
  <p:notesViewPr>
    <p:cSldViewPr>
      <p:cViewPr varScale="1">
        <p:scale>
          <a:sx n="54" d="100"/>
          <a:sy n="54" d="100"/>
        </p:scale>
        <p:origin x="-1818" y="-84"/>
      </p:cViewPr>
      <p:guideLst>
        <p:guide orient="horz" pos="2932"/>
        <p:guide pos="222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7" tIns="46749" rIns="93497" bIns="4674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5738" y="0"/>
            <a:ext cx="3055937" cy="465138"/>
          </a:xfrm>
          <a:prstGeom prst="rect">
            <a:avLst/>
          </a:prstGeom>
        </p:spPr>
        <p:txBody>
          <a:bodyPr vert="horz" lIns="93497" tIns="46749" rIns="93497" bIns="46749" rtlCol="0"/>
          <a:lstStyle>
            <a:lvl1pPr algn="r">
              <a:defRPr sz="1200">
                <a:latin typeface="Arial" charset="0"/>
              </a:defRPr>
            </a:lvl1pPr>
          </a:lstStyle>
          <a:p>
            <a:pPr>
              <a:defRPr/>
            </a:pPr>
            <a:fld id="{020EB08D-E148-4D08-B69F-045417FD9BE1}" type="datetimeFigureOut">
              <a:rPr lang="en-US"/>
              <a:pPr>
                <a:defRPr/>
              </a:pPr>
              <a:t>7/15/2020</a:t>
            </a:fld>
            <a:endParaRPr lang="en-US"/>
          </a:p>
        </p:txBody>
      </p:sp>
      <p:sp>
        <p:nvSpPr>
          <p:cNvPr id="4" name="Footer Placeholder 3"/>
          <p:cNvSpPr>
            <a:spLocks noGrp="1"/>
          </p:cNvSpPr>
          <p:nvPr>
            <p:ph type="ftr" sz="quarter" idx="2"/>
          </p:nvPr>
        </p:nvSpPr>
        <p:spPr>
          <a:xfrm>
            <a:off x="0" y="8842375"/>
            <a:ext cx="3055938" cy="465138"/>
          </a:xfrm>
          <a:prstGeom prst="rect">
            <a:avLst/>
          </a:prstGeom>
        </p:spPr>
        <p:txBody>
          <a:bodyPr vert="horz" lIns="93497" tIns="46749" rIns="93497" bIns="4674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5738" y="8842375"/>
            <a:ext cx="3055937" cy="465138"/>
          </a:xfrm>
          <a:prstGeom prst="rect">
            <a:avLst/>
          </a:prstGeom>
        </p:spPr>
        <p:txBody>
          <a:bodyPr vert="horz" lIns="93497" tIns="46749" rIns="93497" bIns="46749" rtlCol="0" anchor="b"/>
          <a:lstStyle>
            <a:lvl1pPr algn="r">
              <a:defRPr sz="1200">
                <a:latin typeface="Arial" charset="0"/>
              </a:defRPr>
            </a:lvl1pPr>
          </a:lstStyle>
          <a:p>
            <a:pPr>
              <a:defRPr/>
            </a:pPr>
            <a:fld id="{12D2A299-2D6C-4AD0-B333-AC720FE53E1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5938" cy="465138"/>
          </a:xfrm>
          <a:prstGeom prst="rect">
            <a:avLst/>
          </a:prstGeom>
        </p:spPr>
        <p:txBody>
          <a:bodyPr vert="horz" lIns="93497" tIns="46749" rIns="93497" bIns="46749"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995738" y="0"/>
            <a:ext cx="3055937" cy="465138"/>
          </a:xfrm>
          <a:prstGeom prst="rect">
            <a:avLst/>
          </a:prstGeom>
        </p:spPr>
        <p:txBody>
          <a:bodyPr vert="horz" lIns="93497" tIns="46749" rIns="93497" bIns="46749" rtlCol="0"/>
          <a:lstStyle>
            <a:lvl1pPr algn="r">
              <a:defRPr sz="1200">
                <a:latin typeface="Arial" pitchFamily="34" charset="0"/>
              </a:defRPr>
            </a:lvl1pPr>
          </a:lstStyle>
          <a:p>
            <a:pPr>
              <a:defRPr/>
            </a:pPr>
            <a:fld id="{C2509A3E-CC00-4B94-9BA9-8A806B5957AF}" type="datetimeFigureOut">
              <a:rPr lang="en-US"/>
              <a:pPr>
                <a:defRPr/>
              </a:pPr>
              <a:t>7/15/2020</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smtClean="0"/>
          </a:p>
        </p:txBody>
      </p:sp>
      <p:sp>
        <p:nvSpPr>
          <p:cNvPr id="5" name="Notes Placeholder 4"/>
          <p:cNvSpPr>
            <a:spLocks noGrp="1"/>
          </p:cNvSpPr>
          <p:nvPr>
            <p:ph type="body" sz="quarter" idx="3"/>
          </p:nvPr>
        </p:nvSpPr>
        <p:spPr>
          <a:xfrm>
            <a:off x="704850" y="4421188"/>
            <a:ext cx="5643563" cy="4189412"/>
          </a:xfrm>
          <a:prstGeom prst="rect">
            <a:avLst/>
          </a:prstGeom>
        </p:spPr>
        <p:txBody>
          <a:bodyPr vert="horz" lIns="93497" tIns="46749" rIns="93497" bIns="4674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55938" cy="465138"/>
          </a:xfrm>
          <a:prstGeom prst="rect">
            <a:avLst/>
          </a:prstGeom>
        </p:spPr>
        <p:txBody>
          <a:bodyPr vert="horz" lIns="93497" tIns="46749" rIns="93497" bIns="46749"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95738" y="8842375"/>
            <a:ext cx="3055937" cy="465138"/>
          </a:xfrm>
          <a:prstGeom prst="rect">
            <a:avLst/>
          </a:prstGeom>
        </p:spPr>
        <p:txBody>
          <a:bodyPr vert="horz" lIns="93497" tIns="46749" rIns="93497" bIns="46749" rtlCol="0" anchor="b"/>
          <a:lstStyle>
            <a:lvl1pPr algn="r">
              <a:defRPr sz="1200">
                <a:latin typeface="Arial" pitchFamily="34" charset="0"/>
              </a:defRPr>
            </a:lvl1pPr>
          </a:lstStyle>
          <a:p>
            <a:pPr>
              <a:defRPr/>
            </a:pPr>
            <a:fld id="{FDBA3CBF-95BC-481B-92F9-C1CB1062A03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9F8024A-F8E8-42F7-B43A-50490D5F4098}" type="slidenum">
              <a:rPr lang="en-US" smtClean="0">
                <a:latin typeface="Arial" pitchFamily="34" charset="0"/>
              </a:rPr>
              <a:pPr/>
              <a:t>2</a:t>
            </a:fld>
            <a:endParaRPr lang="en-US" smtClean="0">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smtClean="0">
              <a:latin typeface="Arial" pitchFamily="34" charset="0"/>
            </a:endParaRPr>
          </a:p>
        </p:txBody>
      </p:sp>
      <p:sp>
        <p:nvSpPr>
          <p:cNvPr id="87044" name="Slide Number Placeholder 3"/>
          <p:cNvSpPr>
            <a:spLocks noGrp="1"/>
          </p:cNvSpPr>
          <p:nvPr>
            <p:ph type="sldNum" sz="quarter" idx="5"/>
          </p:nvPr>
        </p:nvSpPr>
        <p:spPr>
          <a:noFill/>
        </p:spPr>
        <p:txBody>
          <a:bodyPr/>
          <a:lstStyle/>
          <a:p>
            <a:fld id="{924070A0-831D-42B7-8F05-F2706AD2BA9A}"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mtClean="0">
                <a:latin typeface="Arial" pitchFamily="34" charset="0"/>
              </a:rPr>
              <a:t>ok</a:t>
            </a:r>
          </a:p>
        </p:txBody>
      </p:sp>
      <p:sp>
        <p:nvSpPr>
          <p:cNvPr id="89092" name="Slide Number Placeholder 3"/>
          <p:cNvSpPr>
            <a:spLocks noGrp="1"/>
          </p:cNvSpPr>
          <p:nvPr>
            <p:ph type="sldNum" sz="quarter" idx="5"/>
          </p:nvPr>
        </p:nvSpPr>
        <p:spPr>
          <a:noFill/>
        </p:spPr>
        <p:txBody>
          <a:bodyPr/>
          <a:lstStyle/>
          <a:p>
            <a:fld id="{631A21EB-64B7-4F1C-9F02-2EAA48B395B4}" type="slidenum">
              <a:rPr lang="en-US" smtClean="0">
                <a:latin typeface="Arial" pitchFamily="34" charset="0"/>
              </a:rPr>
              <a:pPr/>
              <a:t>25</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latin typeface="Arial" pitchFamily="34" charset="0"/>
              </a:rPr>
              <a:t>ok</a:t>
            </a:r>
          </a:p>
        </p:txBody>
      </p:sp>
      <p:sp>
        <p:nvSpPr>
          <p:cNvPr id="90116" name="Slide Number Placeholder 3"/>
          <p:cNvSpPr>
            <a:spLocks noGrp="1"/>
          </p:cNvSpPr>
          <p:nvPr>
            <p:ph type="sldNum" sz="quarter" idx="5"/>
          </p:nvPr>
        </p:nvSpPr>
        <p:spPr>
          <a:noFill/>
        </p:spPr>
        <p:txBody>
          <a:bodyPr/>
          <a:lstStyle/>
          <a:p>
            <a:fld id="{6119CA97-B935-4365-ACFA-928CB2FA8F4F}" type="slidenum">
              <a:rPr lang="en-US" smtClean="0">
                <a:latin typeface="Arial" pitchFamily="34" charset="0"/>
              </a:rPr>
              <a:pPr/>
              <a:t>26</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smtClean="0">
                <a:latin typeface="Arial" pitchFamily="34" charset="0"/>
              </a:rPr>
              <a:t>ok</a:t>
            </a:r>
          </a:p>
        </p:txBody>
      </p:sp>
      <p:sp>
        <p:nvSpPr>
          <p:cNvPr id="91140" name="Slide Number Placeholder 3"/>
          <p:cNvSpPr>
            <a:spLocks noGrp="1"/>
          </p:cNvSpPr>
          <p:nvPr>
            <p:ph type="sldNum" sz="quarter" idx="5"/>
          </p:nvPr>
        </p:nvSpPr>
        <p:spPr>
          <a:noFill/>
        </p:spPr>
        <p:txBody>
          <a:bodyPr/>
          <a:lstStyle/>
          <a:p>
            <a:fld id="{6A7CED5A-852F-4387-894D-9F61E402F187}" type="slidenum">
              <a:rPr lang="en-US" smtClean="0">
                <a:latin typeface="Arial" pitchFamily="34" charset="0"/>
              </a:rPr>
              <a:pPr/>
              <a:t>27</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5DED924-34A2-40C5-801D-85EEEF5AD7A9}" type="slidenum">
              <a:rPr lang="en-US" smtClean="0">
                <a:latin typeface="Arial" pitchFamily="34" charset="0"/>
              </a:rPr>
              <a:pPr/>
              <a:t>36</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latin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latin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latin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latin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grpSp>
      <p:sp>
        <p:nvSpPr>
          <p:cNvPr id="7180" name="Rectangle 12"/>
          <p:cNvSpPr>
            <a:spLocks noGrp="1" noChangeArrowheads="1"/>
          </p:cNvSpPr>
          <p:nvPr>
            <p:ph type="ctrTitle"/>
          </p:nvPr>
        </p:nvSpPr>
        <p:spPr>
          <a:xfrm>
            <a:off x="990600" y="1676400"/>
            <a:ext cx="7772400" cy="1462088"/>
          </a:xfrm>
        </p:spPr>
        <p:txBody>
          <a:bodyPr/>
          <a:lstStyle>
            <a:lvl1pPr>
              <a:defRPr/>
            </a:lvl1pPr>
          </a:lstStyle>
          <a:p>
            <a:r>
              <a:rPr lang="en-US" dirty="0" smtClean="0"/>
              <a:t>Click to edit Master title style</a:t>
            </a:r>
            <a:endParaRPr lang="en-US" dirty="0"/>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dirty="0" smtClean="0"/>
              <a:t>Click to edit Master subtitle style</a:t>
            </a:r>
            <a:endParaRPr lang="en-US" dirty="0"/>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A8C07845-AB1F-4C8F-9D57-97CB61DCD7C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DEB88AA-E923-451B-9533-E99480ADDF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A7F04C5-BCB7-483A-B27C-FC65329646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EB89355-E181-4809-8B40-CD200B22E8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4D636889-9004-49B0-BB63-8C19F39A90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C452678-8DF8-4DD1-AD35-39634D60F0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8D271013-51AD-4A87-8228-33D4B8D26C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8DF2532A-1C09-4D3C-9F77-CCEFF0BEB0B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04D3EAAF-3C16-4E58-B5E5-A1A3AD11EF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88F4CDA-DB01-45FC-933F-6DBCD55605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BD4096A-6CA6-4338-8734-576193A1DC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Arial" charset="0"/>
            </a:endParaRPr>
          </a:p>
        </p:txBody>
      </p:sp>
      <p:sp>
        <p:nvSpPr>
          <p:cNvPr id="614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Arial" charset="0"/>
            </a:endParaRPr>
          </a:p>
        </p:txBody>
      </p:sp>
      <p:sp>
        <p:nvSpPr>
          <p:cNvPr id="614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latin typeface="Arial" charset="0"/>
            </a:endParaRPr>
          </a:p>
        </p:txBody>
      </p:sp>
      <p:sp>
        <p:nvSpPr>
          <p:cNvPr id="614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Arial" charset="0"/>
            </a:endParaRPr>
          </a:p>
        </p:txBody>
      </p:sp>
      <p:sp>
        <p:nvSpPr>
          <p:cNvPr id="615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latin typeface="Arial" charset="0"/>
            </a:endParaRPr>
          </a:p>
        </p:txBody>
      </p:sp>
      <p:sp>
        <p:nvSpPr>
          <p:cNvPr id="615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latin typeface="Arial" charset="0"/>
            </a:endParaRPr>
          </a:p>
        </p:txBody>
      </p:sp>
      <p:sp>
        <p:nvSpPr>
          <p:cNvPr id="615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Arial" charset="0"/>
            </a:endParaRPr>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CMAI	</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Yo yo honey singh</a:t>
            </a:r>
          </a:p>
        </p:txBody>
      </p:sp>
      <p:sp>
        <p:nvSpPr>
          <p:cNvPr id="6155"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Arial" charset="0"/>
              </a:defRPr>
            </a:lvl1pPr>
          </a:lstStyle>
          <a:p>
            <a:pPr>
              <a:defRPr/>
            </a:pPr>
            <a:endParaRPr lang="en-US"/>
          </a:p>
        </p:txBody>
      </p:sp>
      <p:sp>
        <p:nvSpPr>
          <p:cNvPr id="615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6157"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a:defRPr/>
            </a:pPr>
            <a:fld id="{F0306AC5-0A48-4969-8303-C9D0F3B57C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9"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hyperlink" Target="mailto:nkgoyals@yahoo.co.i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hyperlink" Target="mailto:nkgoyals@yahoo.co.i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mailto:nkgoyals@yahoo.co.in" TargetMode="External"/><Relationship Id="rId3" Type="http://schemas.openxmlformats.org/officeDocument/2006/relationships/image" Target="../media/image28.jpeg"/><Relationship Id="rId7" Type="http://schemas.openxmlformats.org/officeDocument/2006/relationships/image" Target="../media/image20.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mailto:nkgoyals@yahoo.co.in" TargetMode="Externa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hyperlink" Target="mailto:nkgoyals@yahoo.co.in" TargetMode="Externa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40.jpe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hyperlink" Target="mailto:nkgoyals@yahoo.co.in"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3.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hyperlink" Target="mailto:nkgoyals@yahoo.co.in"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cmai.asi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gif"/></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5.png"/><Relationship Id="rId3" Type="http://schemas.openxmlformats.org/officeDocument/2006/relationships/image" Target="../media/image46.jpeg"/><Relationship Id="rId7" Type="http://schemas.openxmlformats.org/officeDocument/2006/relationships/image" Target="../media/image50.jpeg"/><Relationship Id="rId12" Type="http://schemas.openxmlformats.org/officeDocument/2006/relationships/image" Target="../media/image14.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 Id="rId14" Type="http://schemas.openxmlformats.org/officeDocument/2006/relationships/hyperlink" Target="mailto:nkgoyals@yahoo.co.i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hyperlink" Target="mailto:nkgoyals@yahoo.co.in" TargetMode="Externa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image" Target="../media/image57.jpeg"/><Relationship Id="rId9" Type="http://schemas.openxmlformats.org/officeDocument/2006/relationships/image" Target="../media/image62.jpeg"/></Relationships>
</file>

<file path=ppt/slides/_rels/slide22.xml.rels><?xml version="1.0" encoding="UTF-8" standalone="yes"?>
<Relationships xmlns="http://schemas.openxmlformats.org/package/2006/relationships"><Relationship Id="rId3" Type="http://schemas.openxmlformats.org/officeDocument/2006/relationships/hyperlink" Target="mailto:nkgoyals@yahoo.co.in"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nkgoyals@yahoo.co.in"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2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gif"/><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gif"/></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cmai.asia/Youth-Student.php" TargetMode="External"/><Relationship Id="rId2" Type="http://schemas.openxmlformats.org/officeDocument/2006/relationships/hyperlink" Target="http://www.yraclub.org/" TargetMode="Externa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hyperlink" Target="mailto:nkgoyals@yahoo.co.in" TargetMode="External"/><Relationship Id="rId7" Type="http://schemas.openxmlformats.org/officeDocument/2006/relationships/image" Target="../media/image14.jpeg"/><Relationship Id="rId2" Type="http://schemas.openxmlformats.org/officeDocument/2006/relationships/hyperlink" Target="http://www.cmai.asia/" TargetMode="Externa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hyperlink" Target="http://www.facebook.com/nkgoyalcmai" TargetMode="External"/><Relationship Id="rId4" Type="http://schemas.openxmlformats.org/officeDocument/2006/relationships/hyperlink" Target="http://in.linkedin.com/in/nkgoya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49A4E9F0-6E6E-460A-BE95-B87F2E0D9D28}" type="slidenum">
              <a:rPr lang="en-US" smtClean="0">
                <a:solidFill>
                  <a:srgbClr val="F8F8F8"/>
                </a:solidFill>
                <a:latin typeface="Times New Roman" pitchFamily="18" charset="0"/>
              </a:rPr>
              <a:pPr/>
              <a:t>1</a:t>
            </a:fld>
            <a:endParaRPr lang="en-US" smtClean="0">
              <a:solidFill>
                <a:srgbClr val="F8F8F8"/>
              </a:solidFill>
              <a:latin typeface="Times New Roman" pitchFamily="18" charset="0"/>
            </a:endParaRPr>
          </a:p>
        </p:txBody>
      </p:sp>
      <p:pic>
        <p:nvPicPr>
          <p:cNvPr id="614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 name="Rectangle 2"/>
          <p:cNvSpPr txBox="1">
            <a:spLocks noChangeArrowheads="1"/>
          </p:cNvSpPr>
          <p:nvPr/>
        </p:nvSpPr>
        <p:spPr>
          <a:xfrm>
            <a:off x="762000" y="2667000"/>
            <a:ext cx="7772400" cy="4191000"/>
          </a:xfrm>
          <a:prstGeom prst="rect">
            <a:avLst/>
          </a:prstGeom>
        </p:spPr>
        <p:txBody>
          <a:bodyPr>
            <a:normAutofit/>
          </a:bodyPr>
          <a:lstStyle/>
          <a:p>
            <a:pPr marL="274320" indent="-274320" algn="ctr" eaLnBrk="1" fontAlgn="auto" hangingPunct="1">
              <a:spcBef>
                <a:spcPts val="600"/>
              </a:spcBef>
              <a:spcAft>
                <a:spcPts val="0"/>
              </a:spcAft>
              <a:buClr>
                <a:schemeClr val="tx2"/>
              </a:buClr>
              <a:buSzPct val="73000"/>
              <a:defRPr/>
            </a:pPr>
            <a:endParaRPr lang="en-US" sz="2600" b="1" dirty="0">
              <a:solidFill>
                <a:srgbClr val="333399"/>
              </a:solidFill>
              <a:effectLst>
                <a:outerShdw blurRad="38100" dist="38100" dir="2700000" algn="tl">
                  <a:srgbClr val="000000">
                    <a:alpha val="43137"/>
                  </a:srgbClr>
                </a:outerShdw>
              </a:effectLst>
              <a:latin typeface="+mj-lt"/>
            </a:endParaRPr>
          </a:p>
          <a:p>
            <a:pPr marL="274320" indent="-274320" algn="ctr" eaLnBrk="1" fontAlgn="auto" hangingPunct="1">
              <a:spcBef>
                <a:spcPts val="600"/>
              </a:spcBef>
              <a:spcAft>
                <a:spcPts val="0"/>
              </a:spcAft>
              <a:buClr>
                <a:schemeClr val="tx2"/>
              </a:buClr>
              <a:buSzPct val="73000"/>
              <a:defRPr/>
            </a:pPr>
            <a:r>
              <a:rPr lang="en-US" sz="2600" b="1" dirty="0">
                <a:solidFill>
                  <a:srgbClr val="333399"/>
                </a:solidFill>
                <a:effectLst>
                  <a:outerShdw blurRad="38100" dist="38100" dir="2700000" algn="tl">
                    <a:srgbClr val="000000">
                      <a:alpha val="43137"/>
                    </a:srgbClr>
                  </a:outerShdw>
                </a:effectLst>
                <a:latin typeface="+mj-lt"/>
              </a:rPr>
              <a:t>CMAI</a:t>
            </a:r>
            <a:r>
              <a:rPr lang="en-US" sz="2600" dirty="0">
                <a:solidFill>
                  <a:srgbClr val="333399"/>
                </a:solidFill>
                <a:latin typeface="+mn-lt"/>
              </a:rPr>
              <a:t> ASSOCIATION OF </a:t>
            </a:r>
            <a:r>
              <a:rPr lang="en-US" sz="2600" b="1" dirty="0">
                <a:solidFill>
                  <a:srgbClr val="333399"/>
                </a:solidFill>
                <a:effectLst>
                  <a:outerShdw blurRad="38100" dist="38100" dir="2700000" algn="tl">
                    <a:srgbClr val="000000">
                      <a:alpha val="43137"/>
                    </a:srgbClr>
                  </a:outerShdw>
                </a:effectLst>
                <a:latin typeface="+mn-lt"/>
              </a:rPr>
              <a:t>INDIA</a:t>
            </a:r>
            <a:endParaRPr lang="en-US" sz="2800" b="1" dirty="0">
              <a:solidFill>
                <a:srgbClr val="333399"/>
              </a:solidFill>
              <a:effectLst>
                <a:outerShdw blurRad="38100" dist="38100" dir="2700000" algn="tl">
                  <a:srgbClr val="000000">
                    <a:alpha val="43137"/>
                  </a:srgbClr>
                </a:outerShdw>
              </a:effectLst>
              <a:latin typeface="+mn-lt"/>
            </a:endParaRPr>
          </a:p>
          <a:p>
            <a:pPr marL="274320" indent="-274320" eaLnBrk="1" fontAlgn="auto" hangingPunct="1">
              <a:spcBef>
                <a:spcPts val="600"/>
              </a:spcBef>
              <a:spcAft>
                <a:spcPts val="0"/>
              </a:spcAft>
              <a:buClr>
                <a:schemeClr val="tx2"/>
              </a:buClr>
              <a:buSzPct val="73000"/>
              <a:defRPr/>
            </a:pPr>
            <a:r>
              <a:rPr lang="en-US" sz="2400" b="1" dirty="0">
                <a:solidFill>
                  <a:srgbClr val="333399"/>
                </a:solidFill>
                <a:latin typeface="+mn-lt"/>
              </a:rPr>
              <a:t>                       	</a:t>
            </a:r>
            <a:endParaRPr lang="en-US" sz="1400" b="1" dirty="0">
              <a:solidFill>
                <a:srgbClr val="FF0000"/>
              </a:solidFill>
              <a:latin typeface="+mn-lt"/>
            </a:endParaRPr>
          </a:p>
          <a:p>
            <a:pPr marL="274320" indent="-274320" eaLnBrk="1" fontAlgn="auto" hangingPunct="1">
              <a:spcBef>
                <a:spcPts val="600"/>
              </a:spcBef>
              <a:spcAft>
                <a:spcPts val="0"/>
              </a:spcAft>
              <a:buClr>
                <a:schemeClr val="tx2"/>
              </a:buClr>
              <a:buSzPct val="73000"/>
              <a:defRPr/>
            </a:pPr>
            <a:r>
              <a:rPr lang="en-US" dirty="0">
                <a:solidFill>
                  <a:srgbClr val="333399"/>
                </a:solidFill>
                <a:latin typeface="+mn-lt"/>
              </a:rPr>
              <a:t>     </a:t>
            </a:r>
          </a:p>
        </p:txBody>
      </p:sp>
      <p:pic>
        <p:nvPicPr>
          <p:cNvPr id="6149" name="Picture 2"/>
          <p:cNvPicPr>
            <a:picLocks noChangeAspect="1" noChangeArrowheads="1"/>
          </p:cNvPicPr>
          <p:nvPr/>
        </p:nvPicPr>
        <p:blipFill>
          <a:blip r:embed="rId3" cstate="print"/>
          <a:srcRect/>
          <a:stretch>
            <a:fillRect/>
          </a:stretch>
        </p:blipFill>
        <p:spPr bwMode="auto">
          <a:xfrm>
            <a:off x="436562" y="5715000"/>
            <a:ext cx="1239838" cy="849313"/>
          </a:xfrm>
          <a:prstGeom prst="rect">
            <a:avLst/>
          </a:prstGeom>
          <a:noFill/>
          <a:ln w="9525">
            <a:noFill/>
            <a:miter lim="800000"/>
            <a:headEnd/>
            <a:tailEnd/>
          </a:ln>
        </p:spPr>
      </p:pic>
      <p:pic>
        <p:nvPicPr>
          <p:cNvPr id="6150" name="Picture 3"/>
          <p:cNvPicPr>
            <a:picLocks noChangeAspect="1" noChangeArrowheads="1"/>
          </p:cNvPicPr>
          <p:nvPr/>
        </p:nvPicPr>
        <p:blipFill>
          <a:blip r:embed="rId4" cstate="email"/>
          <a:srcRect l="-2"/>
          <a:stretch>
            <a:fillRect/>
          </a:stretch>
        </p:blipFill>
        <p:spPr bwMode="auto">
          <a:xfrm>
            <a:off x="7659688" y="238125"/>
            <a:ext cx="1484312" cy="981075"/>
          </a:xfrm>
          <a:prstGeom prst="rect">
            <a:avLst/>
          </a:prstGeom>
          <a:noFill/>
          <a:ln w="9525">
            <a:noFill/>
            <a:miter lim="800000"/>
            <a:headEnd/>
            <a:tailEnd/>
          </a:ln>
        </p:spPr>
      </p:pic>
      <p:pic>
        <p:nvPicPr>
          <p:cNvPr id="6151" name="Picture 5"/>
          <p:cNvPicPr>
            <a:picLocks noChangeAspect="1" noChangeArrowheads="1"/>
          </p:cNvPicPr>
          <p:nvPr/>
        </p:nvPicPr>
        <p:blipFill>
          <a:blip r:embed="rId5" cstate="print"/>
          <a:srcRect/>
          <a:stretch>
            <a:fillRect/>
          </a:stretch>
        </p:blipFill>
        <p:spPr bwMode="auto">
          <a:xfrm>
            <a:off x="2881313" y="3657600"/>
            <a:ext cx="3671887" cy="2730500"/>
          </a:xfrm>
          <a:prstGeom prst="rect">
            <a:avLst/>
          </a:prstGeom>
          <a:noFill/>
          <a:ln w="9525">
            <a:noFill/>
            <a:miter lim="800000"/>
            <a:headEnd/>
            <a:tailEnd/>
          </a:ln>
        </p:spPr>
      </p:pic>
      <p:pic>
        <p:nvPicPr>
          <p:cNvPr id="6152" name="Picture 4" descr="C:\Documents and Settings\Administrator\Desktop\cmai_logo.jpg"/>
          <p:cNvPicPr>
            <a:picLocks noChangeAspect="1" noChangeArrowheads="1"/>
          </p:cNvPicPr>
          <p:nvPr/>
        </p:nvPicPr>
        <p:blipFill>
          <a:blip r:embed="rId6" cstate="email"/>
          <a:srcRect/>
          <a:stretch>
            <a:fillRect/>
          </a:stretch>
        </p:blipFill>
        <p:spPr bwMode="auto">
          <a:xfrm>
            <a:off x="2743200" y="1676400"/>
            <a:ext cx="3598863" cy="1295400"/>
          </a:xfrm>
          <a:prstGeom prst="rect">
            <a:avLst/>
          </a:prstGeom>
          <a:noFill/>
          <a:ln w="9525">
            <a:noFill/>
            <a:miter lim="800000"/>
            <a:headEnd/>
            <a:tailEnd/>
          </a:ln>
        </p:spPr>
      </p:pic>
      <p:grpSp>
        <p:nvGrpSpPr>
          <p:cNvPr id="23" name="Group 25"/>
          <p:cNvGrpSpPr>
            <a:grpSpLocks/>
          </p:cNvGrpSpPr>
          <p:nvPr/>
        </p:nvGrpSpPr>
        <p:grpSpPr bwMode="auto">
          <a:xfrm>
            <a:off x="381000" y="2068510"/>
            <a:ext cx="2209800" cy="1436690"/>
            <a:chOff x="-76200" y="5257796"/>
            <a:chExt cx="2209800" cy="1435993"/>
          </a:xfrm>
        </p:grpSpPr>
        <p:sp>
          <p:nvSpPr>
            <p:cNvPr id="24"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dirty="0">
                  <a:latin typeface="Times New Roman" pitchFamily="18" charset="0"/>
                  <a:cs typeface="Times New Roman" pitchFamily="18" charset="0"/>
                </a:rPr>
                <a:t> Department of  MNRE  </a:t>
              </a:r>
            </a:p>
            <a:p>
              <a:pPr algn="ctr"/>
              <a:r>
                <a:rPr lang="en-US" sz="900" b="1" dirty="0">
                  <a:latin typeface="Times New Roman" pitchFamily="18" charset="0"/>
                  <a:cs typeface="Times New Roman" pitchFamily="18" charset="0"/>
                </a:rPr>
                <a:t>Govt . Of India.</a:t>
              </a:r>
            </a:p>
          </p:txBody>
        </p:sp>
        <p:pic>
          <p:nvPicPr>
            <p:cNvPr id="25" name="Picture 21" descr="http://upload.wikimedia.org/wikipedia/commons/thumb/5/55/Emblem_of_India.svg/200px-Emblem_of_India.svg.png"/>
            <p:cNvPicPr>
              <a:picLocks noChangeAspect="1" noChangeArrowheads="1"/>
            </p:cNvPicPr>
            <p:nvPr/>
          </p:nvPicPr>
          <p:blipFill>
            <a:blip r:embed="rId7" cstate="print"/>
            <a:srcRect/>
            <a:stretch>
              <a:fillRect/>
            </a:stretch>
          </p:blipFill>
          <p:spPr bwMode="auto">
            <a:xfrm>
              <a:off x="726281" y="5257796"/>
              <a:ext cx="604838" cy="1028700"/>
            </a:xfrm>
            <a:prstGeom prst="rect">
              <a:avLst/>
            </a:prstGeom>
            <a:noFill/>
            <a:ln w="9525">
              <a:noFill/>
              <a:miter lim="800000"/>
              <a:headEnd/>
              <a:tailEnd/>
            </a:ln>
          </p:spPr>
        </p:pic>
      </p:grpSp>
      <p:pic>
        <p:nvPicPr>
          <p:cNvPr id="26" name="Picture 3"/>
          <p:cNvPicPr>
            <a:picLocks noChangeAspect="1" noChangeArrowheads="1"/>
          </p:cNvPicPr>
          <p:nvPr/>
        </p:nvPicPr>
        <p:blipFill>
          <a:blip r:embed="rId8" cstate="email"/>
          <a:srcRect/>
          <a:stretch>
            <a:fillRect/>
          </a:stretch>
        </p:blipFill>
        <p:spPr bwMode="auto">
          <a:xfrm>
            <a:off x="2133600" y="609600"/>
            <a:ext cx="990600" cy="882650"/>
          </a:xfrm>
          <a:prstGeom prst="rect">
            <a:avLst/>
          </a:prstGeom>
          <a:noFill/>
          <a:ln w="9525">
            <a:noFill/>
            <a:miter lim="800000"/>
            <a:headEnd/>
            <a:tailEnd/>
          </a:ln>
        </p:spPr>
      </p:pic>
      <p:pic>
        <p:nvPicPr>
          <p:cNvPr id="28" name="Picture 1"/>
          <p:cNvPicPr>
            <a:picLocks noChangeAspect="1" noChangeArrowheads="1"/>
          </p:cNvPicPr>
          <p:nvPr/>
        </p:nvPicPr>
        <p:blipFill>
          <a:blip r:embed="rId9" cstate="print"/>
          <a:srcRect/>
          <a:stretch>
            <a:fillRect/>
          </a:stretch>
        </p:blipFill>
        <p:spPr bwMode="auto">
          <a:xfrm>
            <a:off x="5410200" y="609600"/>
            <a:ext cx="930275" cy="781050"/>
          </a:xfrm>
          <a:prstGeom prst="rect">
            <a:avLst/>
          </a:prstGeom>
          <a:noFill/>
          <a:ln w="9525">
            <a:noFill/>
            <a:miter lim="800000"/>
            <a:headEnd/>
            <a:tailEnd/>
          </a:ln>
        </p:spPr>
      </p:pic>
      <p:pic>
        <p:nvPicPr>
          <p:cNvPr id="29" name="Picture 3" descr="http://deity.gov.in/sites/upload_files/dit/files/EI%20Logo(30-05-2013).jpg"/>
          <p:cNvPicPr>
            <a:picLocks noChangeAspect="1" noChangeArrowheads="1"/>
          </p:cNvPicPr>
          <p:nvPr/>
        </p:nvPicPr>
        <p:blipFill>
          <a:blip r:embed="rId10" cstate="email"/>
          <a:srcRect/>
          <a:stretch>
            <a:fillRect/>
          </a:stretch>
        </p:blipFill>
        <p:spPr bwMode="auto">
          <a:xfrm>
            <a:off x="8001000" y="5943600"/>
            <a:ext cx="914400" cy="838200"/>
          </a:xfrm>
          <a:prstGeom prst="rect">
            <a:avLst/>
          </a:prstGeom>
          <a:noFill/>
          <a:ln w="9525">
            <a:noFill/>
            <a:miter lim="800000"/>
            <a:headEnd/>
            <a:tailEnd/>
          </a:ln>
        </p:spPr>
      </p:pic>
      <p:pic>
        <p:nvPicPr>
          <p:cNvPr id="30" name="Picture 2"/>
          <p:cNvPicPr>
            <a:picLocks noChangeAspect="1" noChangeArrowheads="1"/>
          </p:cNvPicPr>
          <p:nvPr/>
        </p:nvPicPr>
        <p:blipFill>
          <a:blip r:embed="rId11" cstate="print"/>
          <a:srcRect/>
          <a:stretch>
            <a:fillRect/>
          </a:stretch>
        </p:blipFill>
        <p:spPr bwMode="auto">
          <a:xfrm>
            <a:off x="3810000" y="609600"/>
            <a:ext cx="935986" cy="1004248"/>
          </a:xfrm>
          <a:prstGeom prst="rect">
            <a:avLst/>
          </a:prstGeom>
          <a:noFill/>
          <a:ln w="9525">
            <a:noFill/>
            <a:miter lim="800000"/>
            <a:headEnd/>
            <a:tailEnd/>
          </a:ln>
        </p:spPr>
      </p:pic>
      <p:grpSp>
        <p:nvGrpSpPr>
          <p:cNvPr id="31" name="Group 22"/>
          <p:cNvGrpSpPr>
            <a:grpSpLocks/>
          </p:cNvGrpSpPr>
          <p:nvPr/>
        </p:nvGrpSpPr>
        <p:grpSpPr bwMode="auto">
          <a:xfrm>
            <a:off x="6705600" y="1447800"/>
            <a:ext cx="2209800" cy="1436687"/>
            <a:chOff x="76200" y="5257798"/>
            <a:chExt cx="2209800" cy="1435991"/>
          </a:xfrm>
        </p:grpSpPr>
        <p:sp>
          <p:nvSpPr>
            <p:cNvPr id="32"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 Department of  MSME  </a:t>
              </a:r>
            </a:p>
            <a:p>
              <a:pPr algn="ctr"/>
              <a:r>
                <a:rPr lang="en-US" sz="900" b="1">
                  <a:latin typeface="Times New Roman" pitchFamily="18" charset="0"/>
                  <a:cs typeface="Times New Roman" pitchFamily="18" charset="0"/>
                </a:rPr>
                <a:t>Govt . Of India.</a:t>
              </a:r>
            </a:p>
          </p:txBody>
        </p:sp>
        <p:pic>
          <p:nvPicPr>
            <p:cNvPr id="33" name="Picture 21" descr="http://upload.wikimedia.org/wikipedia/commons/thumb/5/55/Emblem_of_India.svg/200px-Emblem_of_India.svg.png"/>
            <p:cNvPicPr>
              <a:picLocks noChangeAspect="1" noChangeArrowheads="1"/>
            </p:cNvPicPr>
            <p:nvPr/>
          </p:nvPicPr>
          <p:blipFill>
            <a:blip r:embed="rId7" cstate="print"/>
            <a:srcRect/>
            <a:stretch>
              <a:fillRect/>
            </a:stretch>
          </p:blipFill>
          <p:spPr bwMode="auto">
            <a:xfrm>
              <a:off x="857536" y="5257798"/>
              <a:ext cx="604838" cy="1028700"/>
            </a:xfrm>
            <a:prstGeom prst="rect">
              <a:avLst/>
            </a:prstGeom>
            <a:noFill/>
            <a:ln w="9525">
              <a:noFill/>
              <a:miter lim="800000"/>
              <a:headEnd/>
              <a:tailEnd/>
            </a:ln>
          </p:spPr>
        </p:pic>
      </p:grpSp>
      <p:pic>
        <p:nvPicPr>
          <p:cNvPr id="34" name="Picture 3" descr="http://manthanaward.org/images/nixi-logo.jpg"/>
          <p:cNvPicPr>
            <a:picLocks noChangeAspect="1" noChangeArrowheads="1"/>
          </p:cNvPicPr>
          <p:nvPr/>
        </p:nvPicPr>
        <p:blipFill>
          <a:blip r:embed="rId12" cstate="email"/>
          <a:srcRect/>
          <a:stretch>
            <a:fillRect/>
          </a:stretch>
        </p:blipFill>
        <p:spPr bwMode="auto">
          <a:xfrm>
            <a:off x="6629400" y="609600"/>
            <a:ext cx="914400" cy="533400"/>
          </a:xfrm>
          <a:prstGeom prst="rect">
            <a:avLst/>
          </a:prstGeom>
          <a:noFill/>
        </p:spPr>
      </p:pic>
      <p:pic>
        <p:nvPicPr>
          <p:cNvPr id="35" name="Picture 3" descr="File:CBSE Logo.jpg"/>
          <p:cNvPicPr>
            <a:picLocks noChangeAspect="1" noChangeArrowheads="1"/>
          </p:cNvPicPr>
          <p:nvPr/>
        </p:nvPicPr>
        <p:blipFill>
          <a:blip r:embed="rId13" cstate="email"/>
          <a:srcRect/>
          <a:stretch>
            <a:fillRect/>
          </a:stretch>
        </p:blipFill>
        <p:spPr bwMode="auto">
          <a:xfrm>
            <a:off x="304800" y="457200"/>
            <a:ext cx="1219200" cy="1325639"/>
          </a:xfrm>
          <a:prstGeom prst="rect">
            <a:avLst/>
          </a:prstGeom>
          <a:noFill/>
        </p:spPr>
      </p:pic>
      <p:grpSp>
        <p:nvGrpSpPr>
          <p:cNvPr id="36" name="Group 25"/>
          <p:cNvGrpSpPr>
            <a:grpSpLocks/>
          </p:cNvGrpSpPr>
          <p:nvPr/>
        </p:nvGrpSpPr>
        <p:grpSpPr bwMode="auto">
          <a:xfrm>
            <a:off x="381000" y="3821110"/>
            <a:ext cx="2209800" cy="1436690"/>
            <a:chOff x="-76200" y="5257796"/>
            <a:chExt cx="2209800" cy="1435993"/>
          </a:xfrm>
        </p:grpSpPr>
        <p:sp>
          <p:nvSpPr>
            <p:cNvPr id="37"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dirty="0">
                  <a:latin typeface="Times New Roman" pitchFamily="18" charset="0"/>
                  <a:cs typeface="Times New Roman" pitchFamily="18" charset="0"/>
                </a:rPr>
                <a:t> Department of  </a:t>
              </a:r>
              <a:r>
                <a:rPr lang="en-US" sz="900" b="1" dirty="0" smtClean="0">
                  <a:latin typeface="Times New Roman" pitchFamily="18" charset="0"/>
                  <a:cs typeface="Times New Roman" pitchFamily="18" charset="0"/>
                </a:rPr>
                <a:t>DOT</a:t>
              </a:r>
              <a:endParaRPr lang="en-US" sz="900" b="1" dirty="0">
                <a:latin typeface="Times New Roman" pitchFamily="18" charset="0"/>
                <a:cs typeface="Times New Roman" pitchFamily="18" charset="0"/>
              </a:endParaRPr>
            </a:p>
            <a:p>
              <a:pPr algn="ctr"/>
              <a:r>
                <a:rPr lang="en-US" sz="900" b="1" dirty="0">
                  <a:latin typeface="Times New Roman" pitchFamily="18" charset="0"/>
                  <a:cs typeface="Times New Roman" pitchFamily="18" charset="0"/>
                </a:rPr>
                <a:t>Govt . Of India.</a:t>
              </a:r>
            </a:p>
          </p:txBody>
        </p:sp>
        <p:pic>
          <p:nvPicPr>
            <p:cNvPr id="38" name="Picture 21" descr="http://upload.wikimedia.org/wikipedia/commons/thumb/5/55/Emblem_of_India.svg/200px-Emblem_of_India.svg.png"/>
            <p:cNvPicPr>
              <a:picLocks noChangeAspect="1" noChangeArrowheads="1"/>
            </p:cNvPicPr>
            <p:nvPr/>
          </p:nvPicPr>
          <p:blipFill>
            <a:blip r:embed="rId7" cstate="print"/>
            <a:srcRect/>
            <a:stretch>
              <a:fillRect/>
            </a:stretch>
          </p:blipFill>
          <p:spPr bwMode="auto">
            <a:xfrm>
              <a:off x="726281" y="5257796"/>
              <a:ext cx="604838" cy="1028700"/>
            </a:xfrm>
            <a:prstGeom prst="rect">
              <a:avLst/>
            </a:prstGeom>
            <a:noFill/>
            <a:ln w="9525">
              <a:noFill/>
              <a:miter lim="800000"/>
              <a:headEnd/>
              <a:tailEnd/>
            </a:ln>
          </p:spPr>
        </p:pic>
      </p:grpSp>
      <p:grpSp>
        <p:nvGrpSpPr>
          <p:cNvPr id="39" name="Group 25"/>
          <p:cNvGrpSpPr>
            <a:grpSpLocks/>
          </p:cNvGrpSpPr>
          <p:nvPr/>
        </p:nvGrpSpPr>
        <p:grpSpPr bwMode="auto">
          <a:xfrm>
            <a:off x="6781800" y="3135310"/>
            <a:ext cx="2209800" cy="1436690"/>
            <a:chOff x="-76200" y="5257796"/>
            <a:chExt cx="2209800" cy="1435993"/>
          </a:xfrm>
        </p:grpSpPr>
        <p:sp>
          <p:nvSpPr>
            <p:cNvPr id="40" name="TextBox 17"/>
            <p:cNvSpPr txBox="1">
              <a:spLocks noChangeArrowheads="1"/>
            </p:cNvSpPr>
            <p:nvPr/>
          </p:nvSpPr>
          <p:spPr bwMode="auto">
            <a:xfrm>
              <a:off x="-76200" y="6324600"/>
              <a:ext cx="2209800" cy="369189"/>
            </a:xfrm>
            <a:prstGeom prst="rect">
              <a:avLst/>
            </a:prstGeom>
            <a:noFill/>
            <a:ln w="9525">
              <a:noFill/>
              <a:miter lim="800000"/>
              <a:headEnd/>
              <a:tailEnd/>
            </a:ln>
          </p:spPr>
          <p:txBody>
            <a:bodyPr>
              <a:spAutoFit/>
            </a:bodyPr>
            <a:lstStyle/>
            <a:p>
              <a:pPr algn="ctr"/>
              <a:r>
                <a:rPr lang="en-US" sz="900" b="1" dirty="0">
                  <a:latin typeface="Times New Roman" pitchFamily="18" charset="0"/>
                  <a:cs typeface="Times New Roman" pitchFamily="18" charset="0"/>
                </a:rPr>
                <a:t> Department of  </a:t>
              </a:r>
              <a:r>
                <a:rPr lang="en-US" sz="900" b="1" dirty="0" smtClean="0">
                  <a:latin typeface="Times New Roman" pitchFamily="18" charset="0"/>
                  <a:cs typeface="Times New Roman" pitchFamily="18" charset="0"/>
                </a:rPr>
                <a:t>Law</a:t>
              </a:r>
              <a:endParaRPr lang="en-US" sz="900" b="1" dirty="0">
                <a:latin typeface="Times New Roman" pitchFamily="18" charset="0"/>
                <a:cs typeface="Times New Roman" pitchFamily="18" charset="0"/>
              </a:endParaRPr>
            </a:p>
            <a:p>
              <a:pPr algn="ctr"/>
              <a:r>
                <a:rPr lang="en-US" sz="900" b="1" dirty="0">
                  <a:latin typeface="Times New Roman" pitchFamily="18" charset="0"/>
                  <a:cs typeface="Times New Roman" pitchFamily="18" charset="0"/>
                </a:rPr>
                <a:t>Govt . Of India.</a:t>
              </a:r>
            </a:p>
          </p:txBody>
        </p:sp>
        <p:pic>
          <p:nvPicPr>
            <p:cNvPr id="41" name="Picture 21" descr="http://upload.wikimedia.org/wikipedia/commons/thumb/5/55/Emblem_of_India.svg/200px-Emblem_of_India.svg.png"/>
            <p:cNvPicPr>
              <a:picLocks noChangeAspect="1" noChangeArrowheads="1"/>
            </p:cNvPicPr>
            <p:nvPr/>
          </p:nvPicPr>
          <p:blipFill>
            <a:blip r:embed="rId7" cstate="print"/>
            <a:srcRect/>
            <a:stretch>
              <a:fillRect/>
            </a:stretch>
          </p:blipFill>
          <p:spPr bwMode="auto">
            <a:xfrm>
              <a:off x="726281" y="5257796"/>
              <a:ext cx="604838" cy="1028700"/>
            </a:xfrm>
            <a:prstGeom prst="rect">
              <a:avLst/>
            </a:prstGeom>
            <a:noFill/>
            <a:ln w="9525">
              <a:noFill/>
              <a:miter lim="800000"/>
              <a:headEnd/>
              <a:tailEnd/>
            </a:ln>
          </p:spPr>
        </p:pic>
      </p:grpSp>
      <p:sp>
        <p:nvSpPr>
          <p:cNvPr id="27" name="TextBox 26"/>
          <p:cNvSpPr txBox="1"/>
          <p:nvPr/>
        </p:nvSpPr>
        <p:spPr>
          <a:xfrm>
            <a:off x="3149130" y="304800"/>
            <a:ext cx="2642070" cy="307777"/>
          </a:xfrm>
          <a:prstGeom prst="rect">
            <a:avLst/>
          </a:prstGeom>
          <a:noFill/>
        </p:spPr>
        <p:txBody>
          <a:bodyPr wrap="none" rtlCol="0">
            <a:spAutoFit/>
          </a:bodyPr>
          <a:lstStyle/>
          <a:p>
            <a:r>
              <a:rPr lang="en-US" sz="1400" b="1" dirty="0" smtClean="0"/>
              <a:t>Past and Present Supporters</a:t>
            </a:r>
            <a:endParaRPr lang="en-US" sz="1400" b="1"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200400" y="214313"/>
            <a:ext cx="1752600" cy="1157287"/>
          </a:xfrm>
        </p:spPr>
        <p:txBody>
          <a:bodyPr/>
          <a:lstStyle/>
          <a:p>
            <a:pPr eaLnBrk="1" hangingPunct="1">
              <a:defRPr/>
            </a:pPr>
            <a:r>
              <a:rPr lang="en-US" b="1" dirty="0" smtClean="0">
                <a:latin typeface="+mn-lt"/>
              </a:rPr>
              <a:t>Goals</a:t>
            </a:r>
          </a:p>
        </p:txBody>
      </p:sp>
      <p:sp>
        <p:nvSpPr>
          <p:cNvPr id="8195" name="Rectangle 3"/>
          <p:cNvSpPr>
            <a:spLocks noGrp="1" noChangeArrowheads="1"/>
          </p:cNvSpPr>
          <p:nvPr>
            <p:ph idx="4294967295"/>
          </p:nvPr>
        </p:nvSpPr>
        <p:spPr>
          <a:xfrm>
            <a:off x="457200" y="1828800"/>
            <a:ext cx="7924800" cy="5029200"/>
          </a:xfrm>
        </p:spPr>
        <p:txBody>
          <a:bodyPr/>
          <a:lstStyle/>
          <a:p>
            <a:pPr algn="just" eaLnBrk="1" hangingPunct="1">
              <a:lnSpc>
                <a:spcPct val="80000"/>
              </a:lnSpc>
            </a:pPr>
            <a:endParaRPr lang="en-US" sz="2000" smtClean="0"/>
          </a:p>
          <a:p>
            <a:pPr algn="ctr" eaLnBrk="1" hangingPunct="1">
              <a:lnSpc>
                <a:spcPct val="80000"/>
              </a:lnSpc>
              <a:buFont typeface="Wingdings" pitchFamily="2" charset="2"/>
              <a:buNone/>
            </a:pPr>
            <a:r>
              <a:rPr lang="en-US" smtClean="0"/>
              <a:t>Promote Trade Relations with</a:t>
            </a:r>
          </a:p>
          <a:p>
            <a:pPr algn="ctr" eaLnBrk="1" hangingPunct="1">
              <a:lnSpc>
                <a:spcPct val="80000"/>
              </a:lnSpc>
              <a:buFont typeface="Wingdings" pitchFamily="2" charset="2"/>
              <a:buNone/>
            </a:pPr>
            <a:r>
              <a:rPr lang="en-US" smtClean="0"/>
              <a:t>Government, Industry, Society, Consumer</a:t>
            </a:r>
          </a:p>
          <a:p>
            <a:pPr algn="ctr" eaLnBrk="1" hangingPunct="1">
              <a:lnSpc>
                <a:spcPct val="80000"/>
              </a:lnSpc>
              <a:buFont typeface="Wingdings" pitchFamily="2" charset="2"/>
              <a:buNone/>
            </a:pPr>
            <a:r>
              <a:rPr lang="en-US" smtClean="0"/>
              <a:t>in</a:t>
            </a:r>
          </a:p>
          <a:p>
            <a:pPr algn="ctr" eaLnBrk="1" hangingPunct="1">
              <a:lnSpc>
                <a:spcPct val="80000"/>
              </a:lnSpc>
              <a:buFont typeface="Wingdings" pitchFamily="2" charset="2"/>
              <a:buNone/>
            </a:pPr>
            <a:r>
              <a:rPr lang="en-US" b="1" smtClean="0"/>
              <a:t>Education, Vocational/Skill Development, Academia Industry Interface, Univ. Exchange Programs, Research Centers</a:t>
            </a:r>
          </a:p>
          <a:p>
            <a:pPr algn="ctr" eaLnBrk="1" hangingPunct="1">
              <a:lnSpc>
                <a:spcPct val="80000"/>
              </a:lnSpc>
              <a:buFont typeface="Wingdings" pitchFamily="2" charset="2"/>
              <a:buNone/>
            </a:pPr>
            <a:r>
              <a:rPr lang="en-US" smtClean="0"/>
              <a:t>Telecom, ICT, Infrastructure, Renewable Energy, Green Manufacturing, </a:t>
            </a:r>
          </a:p>
          <a:p>
            <a:pPr algn="ctr" eaLnBrk="1" hangingPunct="1">
              <a:lnSpc>
                <a:spcPct val="80000"/>
              </a:lnSpc>
              <a:buFont typeface="Wingdings" pitchFamily="2" charset="2"/>
              <a:buNone/>
            </a:pPr>
            <a:r>
              <a:rPr lang="en-US" smtClean="0"/>
              <a:t>CYBER SECURITY</a:t>
            </a:r>
          </a:p>
        </p:txBody>
      </p:sp>
      <p:pic>
        <p:nvPicPr>
          <p:cNvPr id="17412" name="Picture 4" descr="flag"/>
          <p:cNvPicPr>
            <a:picLocks noChangeAspect="1" noChangeArrowheads="1" noCrop="1"/>
          </p:cNvPicPr>
          <p:nvPr/>
        </p:nvPicPr>
        <p:blipFill>
          <a:blip r:embed="rId2" cstate="print"/>
          <a:srcRect/>
          <a:stretch>
            <a:fillRect/>
          </a:stretch>
        </p:blipFill>
        <p:spPr bwMode="auto">
          <a:xfrm>
            <a:off x="76200" y="228600"/>
            <a:ext cx="928688" cy="838200"/>
          </a:xfrm>
          <a:prstGeom prst="rect">
            <a:avLst/>
          </a:prstGeom>
          <a:noFill/>
          <a:ln w="9525">
            <a:noFill/>
            <a:miter lim="800000"/>
            <a:headEnd/>
            <a:tailEnd/>
          </a:ln>
        </p:spPr>
      </p:pic>
      <p:pic>
        <p:nvPicPr>
          <p:cNvPr id="17413" name="Picture 7" descr="Home"/>
          <p:cNvPicPr>
            <a:picLocks noChangeAspect="1" noChangeArrowheads="1"/>
          </p:cNvPicPr>
          <p:nvPr/>
        </p:nvPicPr>
        <p:blipFill>
          <a:blip r:embed="rId3" cstate="print"/>
          <a:srcRect/>
          <a:stretch>
            <a:fillRect/>
          </a:stretch>
        </p:blipFill>
        <p:spPr bwMode="auto">
          <a:xfrm>
            <a:off x="6477000" y="228600"/>
            <a:ext cx="2533650" cy="914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898" decel="100000" fill="hold"/>
                                        <p:tgtEl>
                                          <p:spTgt spid="717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717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fade">
                                      <p:cBhvr>
                                        <p:cTn id="15" dur="1000"/>
                                        <p:tgtEl>
                                          <p:spTgt spid="8195">
                                            <p:txEl>
                                              <p:pRg st="1" end="1"/>
                                            </p:txEl>
                                          </p:spTgt>
                                        </p:tgtEl>
                                      </p:cBhvr>
                                    </p:animEffect>
                                    <p:anim calcmode="lin" valueType="num">
                                      <p:cBhvr>
                                        <p:cTn id="16"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819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819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5">
                                            <p:txEl>
                                              <p:pRg st="2" end="2"/>
                                            </p:txEl>
                                          </p:spTgt>
                                        </p:tgtEl>
                                        <p:attrNameLst>
                                          <p:attrName>style.visibility</p:attrName>
                                        </p:attrNameLst>
                                      </p:cBhvr>
                                      <p:to>
                                        <p:strVal val="visible"/>
                                      </p:to>
                                    </p:set>
                                    <p:animEffect transition="in" filter="fade">
                                      <p:cBhvr>
                                        <p:cTn id="23" dur="1000"/>
                                        <p:tgtEl>
                                          <p:spTgt spid="8195">
                                            <p:txEl>
                                              <p:pRg st="2" end="2"/>
                                            </p:txEl>
                                          </p:spTgt>
                                        </p:tgtEl>
                                      </p:cBhvr>
                                    </p:animEffect>
                                    <p:anim calcmode="lin" valueType="num">
                                      <p:cBhvr>
                                        <p:cTn id="24"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8195">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819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195">
                                            <p:txEl>
                                              <p:pRg st="3" end="3"/>
                                            </p:txEl>
                                          </p:spTgt>
                                        </p:tgtEl>
                                        <p:attrNameLst>
                                          <p:attrName>style.visibility</p:attrName>
                                        </p:attrNameLst>
                                      </p:cBhvr>
                                      <p:to>
                                        <p:strVal val="visible"/>
                                      </p:to>
                                    </p:set>
                                    <p:animEffect transition="in" filter="fade">
                                      <p:cBhvr>
                                        <p:cTn id="31" dur="1000"/>
                                        <p:tgtEl>
                                          <p:spTgt spid="8195">
                                            <p:txEl>
                                              <p:pRg st="3" end="3"/>
                                            </p:txEl>
                                          </p:spTgt>
                                        </p:tgtEl>
                                      </p:cBhvr>
                                    </p:animEffect>
                                    <p:anim calcmode="lin" valueType="num">
                                      <p:cBhvr>
                                        <p:cTn id="32"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8195">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819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195">
                                            <p:txEl>
                                              <p:pRg st="4" end="4"/>
                                            </p:txEl>
                                          </p:spTgt>
                                        </p:tgtEl>
                                        <p:attrNameLst>
                                          <p:attrName>style.visibility</p:attrName>
                                        </p:attrNameLst>
                                      </p:cBhvr>
                                      <p:to>
                                        <p:strVal val="visible"/>
                                      </p:to>
                                    </p:set>
                                    <p:animEffect transition="in" filter="fade">
                                      <p:cBhvr>
                                        <p:cTn id="39" dur="1000"/>
                                        <p:tgtEl>
                                          <p:spTgt spid="8195">
                                            <p:txEl>
                                              <p:pRg st="4" end="4"/>
                                            </p:txEl>
                                          </p:spTgt>
                                        </p:tgtEl>
                                      </p:cBhvr>
                                    </p:animEffect>
                                    <p:anim calcmode="lin" valueType="num">
                                      <p:cBhvr>
                                        <p:cTn id="40"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8195">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819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195">
                                            <p:txEl>
                                              <p:pRg st="5" end="5"/>
                                            </p:txEl>
                                          </p:spTgt>
                                        </p:tgtEl>
                                        <p:attrNameLst>
                                          <p:attrName>style.visibility</p:attrName>
                                        </p:attrNameLst>
                                      </p:cBhvr>
                                      <p:to>
                                        <p:strVal val="visible"/>
                                      </p:to>
                                    </p:set>
                                    <p:animEffect transition="in" filter="fade">
                                      <p:cBhvr>
                                        <p:cTn id="47" dur="1000"/>
                                        <p:tgtEl>
                                          <p:spTgt spid="8195">
                                            <p:txEl>
                                              <p:pRg st="5" end="5"/>
                                            </p:txEl>
                                          </p:spTgt>
                                        </p:tgtEl>
                                      </p:cBhvr>
                                    </p:animEffect>
                                    <p:anim calcmode="lin" valueType="num">
                                      <p:cBhvr>
                                        <p:cTn id="48" dur="10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49" dur="898" decel="100000" fill="hold"/>
                                        <p:tgtEl>
                                          <p:spTgt spid="8195">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898"/>
                                          </p:stCondLst>
                                        </p:cTn>
                                        <p:tgtEl>
                                          <p:spTgt spid="819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8195">
                                            <p:txEl>
                                              <p:pRg st="6" end="6"/>
                                            </p:txEl>
                                          </p:spTgt>
                                        </p:tgtEl>
                                        <p:attrNameLst>
                                          <p:attrName>style.visibility</p:attrName>
                                        </p:attrNameLst>
                                      </p:cBhvr>
                                      <p:to>
                                        <p:strVal val="visible"/>
                                      </p:to>
                                    </p:set>
                                    <p:animEffect transition="in" filter="fade">
                                      <p:cBhvr>
                                        <p:cTn id="55" dur="1000"/>
                                        <p:tgtEl>
                                          <p:spTgt spid="8195">
                                            <p:txEl>
                                              <p:pRg st="6" end="6"/>
                                            </p:txEl>
                                          </p:spTgt>
                                        </p:tgtEl>
                                      </p:cBhvr>
                                    </p:animEffect>
                                    <p:anim calcmode="lin" valueType="num">
                                      <p:cBhvr>
                                        <p:cTn id="56"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8195">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8195">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CMAI National Technical </a:t>
            </a:r>
            <a:br>
              <a:rPr lang="en-US" sz="2400" dirty="0" smtClean="0"/>
            </a:br>
            <a:r>
              <a:rPr lang="en-US" sz="2400" dirty="0" smtClean="0"/>
              <a:t>Education Empowerment Committee</a:t>
            </a:r>
            <a:endParaRPr lang="en-US" sz="2800" dirty="0"/>
          </a:p>
        </p:txBody>
      </p:sp>
      <p:sp>
        <p:nvSpPr>
          <p:cNvPr id="3" name="Content Placeholder 2"/>
          <p:cNvSpPr>
            <a:spLocks noGrp="1"/>
          </p:cNvSpPr>
          <p:nvPr>
            <p:ph idx="1"/>
          </p:nvPr>
        </p:nvSpPr>
        <p:spPr>
          <a:xfrm>
            <a:off x="990600" y="1981200"/>
            <a:ext cx="8153400" cy="4876800"/>
          </a:xfrm>
        </p:spPr>
        <p:txBody>
          <a:bodyPr/>
          <a:lstStyle/>
          <a:p>
            <a:r>
              <a:rPr lang="en-US" sz="2400" dirty="0" smtClean="0"/>
              <a:t>AICTE Chairman, Vice Chairman and Member Secretary, Director co opted as nominated members on the Committee.</a:t>
            </a:r>
          </a:p>
          <a:p>
            <a:r>
              <a:rPr lang="en-US" sz="2400" dirty="0" smtClean="0"/>
              <a:t>to act as an facilitator and help in dissemination of various schemes initiatives of AICTE among Educational Institutes, State Governments, Industries and other stakeholders.</a:t>
            </a:r>
          </a:p>
          <a:p>
            <a:r>
              <a:rPr lang="en-US" sz="2400" dirty="0" smtClean="0"/>
              <a:t>to give guidance to CMAI for making future policies and programs for development of Education, Skill/Vocational Development, Entrepreneurship, Cyber Security, Physically Disable Empowerment, Tribal Development, Faculty Development Program etc.</a:t>
            </a:r>
          </a:p>
          <a:p>
            <a:endParaRPr lang="en-US" dirty="0"/>
          </a:p>
        </p:txBody>
      </p:sp>
      <p:pic>
        <p:nvPicPr>
          <p:cNvPr id="7"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8"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cstate="print"/>
          <a:srcRect l="31765" t="22917" r="20000" b="12500"/>
          <a:stretch>
            <a:fillRect/>
          </a:stretch>
        </p:blipFill>
        <p:spPr bwMode="auto">
          <a:xfrm>
            <a:off x="228600" y="732263"/>
            <a:ext cx="8610600" cy="6049537"/>
          </a:xfrm>
          <a:prstGeom prst="rect">
            <a:avLst/>
          </a:prstGeom>
          <a:noFill/>
          <a:ln w="9525">
            <a:noFill/>
            <a:miter lim="800000"/>
            <a:headEnd/>
            <a:tailEnd/>
          </a:ln>
          <a:effectLst/>
        </p:spPr>
      </p:pic>
      <p:sp>
        <p:nvSpPr>
          <p:cNvPr id="3" name="TextBox 2"/>
          <p:cNvSpPr txBox="1"/>
          <p:nvPr/>
        </p:nvSpPr>
        <p:spPr>
          <a:xfrm>
            <a:off x="2209800" y="304800"/>
            <a:ext cx="4619021" cy="461665"/>
          </a:xfrm>
          <a:prstGeom prst="rect">
            <a:avLst/>
          </a:prstGeom>
          <a:noFill/>
        </p:spPr>
        <p:txBody>
          <a:bodyPr wrap="none" rtlCol="0">
            <a:spAutoFit/>
          </a:bodyPr>
          <a:lstStyle/>
          <a:p>
            <a:r>
              <a:rPr lang="en-US" sz="2400" b="1" dirty="0" smtClean="0"/>
              <a:t>CMAI IN EDUCATION SECTOR</a:t>
            </a:r>
            <a:endParaRPr lang="en-US" sz="2400" b="1" dirty="0"/>
          </a:p>
        </p:txBody>
      </p:sp>
      <p:pic>
        <p:nvPicPr>
          <p:cNvPr id="4" name="Picture 4" descr="C:\Documents and Settings\Administrator\Desktop\cmai_logo.jpg"/>
          <p:cNvPicPr>
            <a:picLocks noChangeAspect="1" noChangeArrowheads="1"/>
          </p:cNvPicPr>
          <p:nvPr/>
        </p:nvPicPr>
        <p:blipFill>
          <a:blip r:embed="rId3" cstate="print"/>
          <a:srcRect/>
          <a:stretch>
            <a:fillRect/>
          </a:stretch>
        </p:blipFill>
        <p:spPr bwMode="auto">
          <a:xfrm>
            <a:off x="0" y="0"/>
            <a:ext cx="2286000" cy="822325"/>
          </a:xfrm>
          <a:prstGeom prst="rect">
            <a:avLst/>
          </a:prstGeom>
          <a:noFill/>
          <a:ln w="9525">
            <a:noFill/>
            <a:miter lim="800000"/>
            <a:headEnd/>
            <a:tailEnd/>
          </a:ln>
        </p:spPr>
      </p:pic>
      <p:sp>
        <p:nvSpPr>
          <p:cNvPr id="5" name="TextBox 4"/>
          <p:cNvSpPr txBox="1"/>
          <p:nvPr/>
        </p:nvSpPr>
        <p:spPr>
          <a:xfrm>
            <a:off x="6690577" y="152400"/>
            <a:ext cx="4510823" cy="923330"/>
          </a:xfrm>
          <a:prstGeom prst="rect">
            <a:avLst/>
          </a:prstGeom>
          <a:noFill/>
        </p:spPr>
        <p:txBody>
          <a:bodyPr wrap="square" rtlCol="0">
            <a:spAutoFit/>
          </a:bodyPr>
          <a:lstStyle/>
          <a:p>
            <a:r>
              <a:rPr lang="en-US" u="sng" dirty="0" smtClean="0">
                <a:hlinkClick r:id="rId4"/>
              </a:rPr>
              <a:t>nkgoyals@yahoo.co.in</a:t>
            </a:r>
            <a:r>
              <a:rPr lang="en-US" dirty="0" smtClean="0"/>
              <a:t>, </a:t>
            </a:r>
          </a:p>
          <a:p>
            <a:r>
              <a:rPr lang="en-US" dirty="0" smtClean="0"/>
              <a:t>0 98 111 29879</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642479"/>
            <a:ext cx="8991600" cy="3139321"/>
          </a:xfrm>
          <a:prstGeom prst="rect">
            <a:avLst/>
          </a:prstGeom>
          <a:noFill/>
        </p:spPr>
        <p:txBody>
          <a:bodyPr wrap="square" rtlCol="0">
            <a:spAutoFit/>
          </a:bodyPr>
          <a:lstStyle/>
          <a:p>
            <a:r>
              <a:rPr lang="en-US" sz="2000" dirty="0" smtClean="0">
                <a:latin typeface="Cambria" pitchFamily="18" charset="0"/>
              </a:rPr>
              <a:t>CMAI is known for research centers in Universities with Industry participation, giving assignments on behalf of industry/Government/MNCs/Foreign technology providers for research in the field of social sciences/technology/social media/customer behavior/ applications etc. for mobile/ technology, vocational/skill courses through NSDC/AICTE, Cyber Security training/workshops, Industry academia interface, internships, exchange of faculty and students with foreign universities, guest lecturers, Tech Fests etc. CMAI is also known for training and formation of Cyber Security-Ethical Hacking and safe web development. </a:t>
            </a:r>
          </a:p>
          <a:p>
            <a:endParaRPr lang="en-US" dirty="0"/>
          </a:p>
        </p:txBody>
      </p:sp>
      <p:sp>
        <p:nvSpPr>
          <p:cNvPr id="3" name="TextBox 2"/>
          <p:cNvSpPr txBox="1"/>
          <p:nvPr/>
        </p:nvSpPr>
        <p:spPr>
          <a:xfrm>
            <a:off x="228600" y="2180272"/>
            <a:ext cx="8534400" cy="1600438"/>
          </a:xfrm>
          <a:prstGeom prst="rect">
            <a:avLst/>
          </a:prstGeom>
          <a:noFill/>
        </p:spPr>
        <p:txBody>
          <a:bodyPr wrap="square" rtlCol="0">
            <a:spAutoFit/>
          </a:bodyPr>
          <a:lstStyle/>
          <a:p>
            <a:r>
              <a:rPr lang="en-US" sz="2000" b="1" dirty="0" smtClean="0">
                <a:solidFill>
                  <a:schemeClr val="tx2"/>
                </a:solidFill>
                <a:latin typeface="Cambria" pitchFamily="18" charset="0"/>
              </a:rPr>
              <a:t>USP of CMAI Education Events &amp; Summits is that it been organized with Support of State Technical Universities/State Universities Pan India covering 25 States and 7 International Countries in an year  with promoting Government’s Mandate.</a:t>
            </a:r>
          </a:p>
          <a:p>
            <a:endParaRPr lang="en-US" dirty="0">
              <a:solidFill>
                <a:schemeClr val="tx2"/>
              </a:solidFill>
            </a:endParaRPr>
          </a:p>
        </p:txBody>
      </p:sp>
      <p:sp>
        <p:nvSpPr>
          <p:cNvPr id="5" name="TextBox 4"/>
          <p:cNvSpPr txBox="1"/>
          <p:nvPr/>
        </p:nvSpPr>
        <p:spPr>
          <a:xfrm>
            <a:off x="1143000" y="1174532"/>
            <a:ext cx="6673045" cy="523220"/>
          </a:xfrm>
          <a:prstGeom prst="rect">
            <a:avLst/>
          </a:prstGeom>
          <a:noFill/>
        </p:spPr>
        <p:txBody>
          <a:bodyPr wrap="none" rtlCol="0">
            <a:spAutoFit/>
          </a:bodyPr>
          <a:lstStyle/>
          <a:p>
            <a:r>
              <a:rPr lang="en-US" sz="2800" b="1" dirty="0" smtClean="0"/>
              <a:t>CMAI National Education Awards USP</a:t>
            </a:r>
            <a:endParaRPr lang="en-US" sz="2800" b="1" dirty="0"/>
          </a:p>
        </p:txBody>
      </p:sp>
      <p:pic>
        <p:nvPicPr>
          <p:cNvPr id="7"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8"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66800" y="2209800"/>
            <a:ext cx="2057400" cy="1738729"/>
            <a:chOff x="76200" y="304800"/>
            <a:chExt cx="2057400" cy="1738729"/>
          </a:xfrm>
        </p:grpSpPr>
        <p:pic>
          <p:nvPicPr>
            <p:cNvPr id="3" name="Picture 8" descr="DSC_0335_1280x853.JPG (1280×853)"/>
            <p:cNvPicPr>
              <a:picLocks noChangeArrowheads="1"/>
            </p:cNvPicPr>
            <p:nvPr/>
          </p:nvPicPr>
          <p:blipFill>
            <a:blip r:embed="rId2" cstate="print"/>
            <a:srcRect/>
            <a:stretch>
              <a:fillRect/>
            </a:stretch>
          </p:blipFill>
          <p:spPr bwMode="auto">
            <a:xfrm>
              <a:off x="76200" y="304800"/>
              <a:ext cx="2057400" cy="1444752"/>
            </a:xfrm>
            <a:prstGeom prst="rect">
              <a:avLst/>
            </a:prstGeom>
            <a:noFill/>
          </p:spPr>
        </p:pic>
        <p:sp>
          <p:nvSpPr>
            <p:cNvPr id="4" name="TextBox 3"/>
            <p:cNvSpPr txBox="1"/>
            <p:nvPr/>
          </p:nvSpPr>
          <p:spPr>
            <a:xfrm>
              <a:off x="155762" y="1704975"/>
              <a:ext cx="1898277" cy="338554"/>
            </a:xfrm>
            <a:prstGeom prst="rect">
              <a:avLst/>
            </a:prstGeom>
            <a:noFill/>
          </p:spPr>
          <p:txBody>
            <a:bodyPr wrap="none" rtlCol="0">
              <a:spAutoFit/>
            </a:bodyPr>
            <a:lstStyle/>
            <a:p>
              <a:pPr algn="ctr"/>
              <a:r>
                <a:rPr lang="en-US" sz="800" dirty="0" err="1" smtClean="0"/>
                <a:t>Hon’ble</a:t>
              </a:r>
              <a:r>
                <a:rPr lang="en-US" sz="800" dirty="0" smtClean="0"/>
                <a:t> Mr. </a:t>
              </a:r>
              <a:r>
                <a:rPr lang="en-US" sz="800" dirty="0" err="1" smtClean="0"/>
                <a:t>Narendra</a:t>
              </a:r>
              <a:r>
                <a:rPr lang="en-US" sz="800" dirty="0" smtClean="0"/>
                <a:t> </a:t>
              </a:r>
              <a:r>
                <a:rPr lang="en-US" sz="800" dirty="0" err="1" smtClean="0"/>
                <a:t>Modi</a:t>
              </a:r>
              <a:r>
                <a:rPr lang="en-US" sz="800" dirty="0" smtClean="0"/>
                <a:t>, PM of India </a:t>
              </a:r>
            </a:p>
            <a:p>
              <a:pPr algn="ctr"/>
              <a:r>
                <a:rPr lang="en-US" sz="800" dirty="0" smtClean="0"/>
                <a:t>with Prof. NK </a:t>
              </a:r>
              <a:r>
                <a:rPr lang="en-US" sz="800" dirty="0" err="1" smtClean="0"/>
                <a:t>Goyal</a:t>
              </a:r>
              <a:r>
                <a:rPr lang="en-US" sz="800" dirty="0" smtClean="0"/>
                <a:t>, President CMAI</a:t>
              </a:r>
              <a:endParaRPr lang="en-US" sz="800" dirty="0"/>
            </a:p>
          </p:txBody>
        </p:sp>
      </p:grpSp>
      <p:pic>
        <p:nvPicPr>
          <p:cNvPr id="5" name="Picture 13" descr="IMG_6920.JPG"/>
          <p:cNvPicPr>
            <a:picLocks noGrp="1" noChangeAspect="1"/>
          </p:cNvPicPr>
          <p:nvPr isPhoto="1"/>
        </p:nvPicPr>
        <p:blipFill>
          <a:blip r:embed="rId3" cstate="print"/>
          <a:srcRect/>
          <a:stretch>
            <a:fillRect/>
          </a:stretch>
        </p:blipFill>
        <p:spPr bwMode="auto">
          <a:xfrm>
            <a:off x="1219200" y="4343400"/>
            <a:ext cx="2286000" cy="1401762"/>
          </a:xfrm>
          <a:prstGeom prst="rect">
            <a:avLst/>
          </a:prstGeom>
          <a:noFill/>
          <a:ln w="9525">
            <a:noFill/>
            <a:miter lim="800000"/>
            <a:headEnd/>
            <a:tailEnd/>
          </a:ln>
        </p:spPr>
      </p:pic>
      <p:sp>
        <p:nvSpPr>
          <p:cNvPr id="6" name="TextBox 16"/>
          <p:cNvSpPr txBox="1">
            <a:spLocks noChangeArrowheads="1"/>
          </p:cNvSpPr>
          <p:nvPr/>
        </p:nvSpPr>
        <p:spPr bwMode="auto">
          <a:xfrm>
            <a:off x="1230962" y="5705773"/>
            <a:ext cx="2323072" cy="338554"/>
          </a:xfrm>
          <a:prstGeom prst="rect">
            <a:avLst/>
          </a:prstGeom>
          <a:noFill/>
          <a:ln w="9525">
            <a:noFill/>
            <a:miter lim="800000"/>
            <a:headEnd/>
            <a:tailEnd/>
          </a:ln>
        </p:spPr>
        <p:txBody>
          <a:bodyPr wrap="none">
            <a:spAutoFit/>
          </a:bodyPr>
          <a:lstStyle/>
          <a:p>
            <a:pPr algn="ctr"/>
            <a:r>
              <a:rPr lang="en-US" sz="800" dirty="0" err="1"/>
              <a:t>Shri</a:t>
            </a:r>
            <a:r>
              <a:rPr lang="en-US" sz="800" dirty="0"/>
              <a:t> NK </a:t>
            </a:r>
            <a:r>
              <a:rPr lang="en-US" sz="800" dirty="0" err="1"/>
              <a:t>Goyal</a:t>
            </a:r>
            <a:r>
              <a:rPr lang="en-US" sz="800" dirty="0"/>
              <a:t>, President CMAI Felicitating </a:t>
            </a:r>
            <a:r>
              <a:rPr lang="en-US" sz="800" dirty="0" smtClean="0"/>
              <a:t> the then</a:t>
            </a:r>
            <a:endParaRPr lang="en-US" sz="800" dirty="0"/>
          </a:p>
          <a:p>
            <a:pPr algn="ctr"/>
            <a:r>
              <a:rPr lang="en-US" sz="800" dirty="0" err="1"/>
              <a:t>Shri</a:t>
            </a:r>
            <a:r>
              <a:rPr lang="en-US" sz="800" dirty="0"/>
              <a:t> Vijay </a:t>
            </a:r>
            <a:r>
              <a:rPr lang="en-US" sz="800" dirty="0" err="1"/>
              <a:t>Bahuguna</a:t>
            </a:r>
            <a:r>
              <a:rPr lang="en-US" sz="800" dirty="0"/>
              <a:t> Chief Minister Uttarakhand </a:t>
            </a:r>
          </a:p>
        </p:txBody>
      </p:sp>
      <p:pic>
        <p:nvPicPr>
          <p:cNvPr id="7" name="Picture 30" descr="C:\Documents and Settings\Navtesh\Desktop\MP Governor.jpg"/>
          <p:cNvPicPr>
            <a:picLocks noChangeAspect="1" noChangeArrowheads="1"/>
          </p:cNvPicPr>
          <p:nvPr/>
        </p:nvPicPr>
        <p:blipFill>
          <a:blip r:embed="rId4" cstate="print"/>
          <a:srcRect/>
          <a:stretch>
            <a:fillRect/>
          </a:stretch>
        </p:blipFill>
        <p:spPr bwMode="auto">
          <a:xfrm>
            <a:off x="5584825" y="4343400"/>
            <a:ext cx="2035175" cy="1371600"/>
          </a:xfrm>
          <a:prstGeom prst="rect">
            <a:avLst/>
          </a:prstGeom>
          <a:noFill/>
        </p:spPr>
      </p:pic>
      <p:pic>
        <p:nvPicPr>
          <p:cNvPr id="8" name="Picture 31" descr="C:\Documents and Settings\Navtesh\Desktop\Bihar Governor.jpg"/>
          <p:cNvPicPr>
            <a:picLocks noChangeAspect="1" noChangeArrowheads="1"/>
          </p:cNvPicPr>
          <p:nvPr/>
        </p:nvPicPr>
        <p:blipFill>
          <a:blip r:embed="rId5" cstate="print"/>
          <a:srcRect/>
          <a:stretch>
            <a:fillRect/>
          </a:stretch>
        </p:blipFill>
        <p:spPr bwMode="auto">
          <a:xfrm>
            <a:off x="3581400" y="4343400"/>
            <a:ext cx="1955246" cy="1371600"/>
          </a:xfrm>
          <a:prstGeom prst="rect">
            <a:avLst/>
          </a:prstGeom>
          <a:noFill/>
        </p:spPr>
      </p:pic>
      <p:sp>
        <p:nvSpPr>
          <p:cNvPr id="9" name="TextBox 16"/>
          <p:cNvSpPr txBox="1">
            <a:spLocks noChangeArrowheads="1"/>
          </p:cNvSpPr>
          <p:nvPr/>
        </p:nvSpPr>
        <p:spPr bwMode="auto">
          <a:xfrm>
            <a:off x="3429000" y="5670780"/>
            <a:ext cx="2182008" cy="461665"/>
          </a:xfrm>
          <a:prstGeom prst="rect">
            <a:avLst/>
          </a:prstGeom>
          <a:noFill/>
          <a:ln w="9525">
            <a:noFill/>
            <a:miter lim="800000"/>
            <a:headEnd/>
            <a:tailEnd/>
          </a:ln>
        </p:spPr>
        <p:txBody>
          <a:bodyPr wrap="none">
            <a:spAutoFit/>
          </a:bodyPr>
          <a:lstStyle/>
          <a:p>
            <a:pPr algn="ctr"/>
            <a:r>
              <a:rPr lang="en-US" sz="800" dirty="0" err="1" smtClean="0"/>
              <a:t>Hon’ble</a:t>
            </a:r>
            <a:r>
              <a:rPr lang="en-US" sz="800" dirty="0" smtClean="0"/>
              <a:t> </a:t>
            </a:r>
            <a:r>
              <a:rPr lang="en-US" sz="800" dirty="0" err="1" smtClean="0"/>
              <a:t>Shri</a:t>
            </a:r>
            <a:r>
              <a:rPr lang="en-US" sz="800" dirty="0" smtClean="0"/>
              <a:t> Ram </a:t>
            </a:r>
            <a:r>
              <a:rPr lang="en-US" sz="800" dirty="0" err="1" smtClean="0"/>
              <a:t>Nath</a:t>
            </a:r>
            <a:r>
              <a:rPr lang="en-US" sz="800" dirty="0" smtClean="0"/>
              <a:t> </a:t>
            </a:r>
            <a:r>
              <a:rPr lang="en-US" sz="800" dirty="0" err="1" smtClean="0"/>
              <a:t>Kovind</a:t>
            </a:r>
            <a:r>
              <a:rPr lang="en-US" sz="800" dirty="0" smtClean="0"/>
              <a:t>, </a:t>
            </a:r>
          </a:p>
          <a:p>
            <a:pPr algn="ctr"/>
            <a:r>
              <a:rPr lang="en-US" sz="800" dirty="0" smtClean="0"/>
              <a:t>The then Governor Bihar with Other Dignitaries </a:t>
            </a:r>
          </a:p>
          <a:p>
            <a:pPr algn="ctr"/>
            <a:r>
              <a:rPr lang="en-US" sz="800" dirty="0" smtClean="0"/>
              <a:t>on  Dias  In Bihar Education Summit</a:t>
            </a:r>
            <a:endParaRPr lang="en-US" sz="800" dirty="0"/>
          </a:p>
        </p:txBody>
      </p:sp>
      <p:sp>
        <p:nvSpPr>
          <p:cNvPr id="10" name="TextBox 16"/>
          <p:cNvSpPr txBox="1">
            <a:spLocks noChangeArrowheads="1"/>
          </p:cNvSpPr>
          <p:nvPr/>
        </p:nvSpPr>
        <p:spPr bwMode="auto">
          <a:xfrm>
            <a:off x="5555870" y="5654702"/>
            <a:ext cx="2061783" cy="461665"/>
          </a:xfrm>
          <a:prstGeom prst="rect">
            <a:avLst/>
          </a:prstGeom>
          <a:noFill/>
          <a:ln w="9525">
            <a:noFill/>
            <a:miter lim="800000"/>
            <a:headEnd/>
            <a:tailEnd/>
          </a:ln>
        </p:spPr>
        <p:txBody>
          <a:bodyPr wrap="none">
            <a:spAutoFit/>
          </a:bodyPr>
          <a:lstStyle/>
          <a:p>
            <a:pPr algn="ctr"/>
            <a:r>
              <a:rPr lang="en-US" sz="800" dirty="0" err="1" smtClean="0"/>
              <a:t>Hon’ble</a:t>
            </a:r>
            <a:r>
              <a:rPr lang="en-US" sz="800" dirty="0" smtClean="0"/>
              <a:t> </a:t>
            </a:r>
            <a:r>
              <a:rPr lang="en-US" sz="800" dirty="0" err="1" smtClean="0"/>
              <a:t>Shri</a:t>
            </a:r>
            <a:r>
              <a:rPr lang="en-US" sz="800" dirty="0" smtClean="0"/>
              <a:t> Ram </a:t>
            </a:r>
            <a:r>
              <a:rPr lang="en-US" sz="800" dirty="0" err="1" smtClean="0"/>
              <a:t>Naresh</a:t>
            </a:r>
            <a:r>
              <a:rPr lang="en-US" sz="800" dirty="0" smtClean="0"/>
              <a:t> </a:t>
            </a:r>
            <a:r>
              <a:rPr lang="en-US" sz="800" dirty="0" err="1" smtClean="0"/>
              <a:t>Yadav</a:t>
            </a:r>
            <a:r>
              <a:rPr lang="en-US" sz="800" dirty="0" smtClean="0"/>
              <a:t>, </a:t>
            </a:r>
          </a:p>
          <a:p>
            <a:pPr algn="ctr"/>
            <a:r>
              <a:rPr lang="en-US" sz="800" dirty="0" smtClean="0"/>
              <a:t>Governor MP with Other Dignitaries on  Dias </a:t>
            </a:r>
          </a:p>
          <a:p>
            <a:pPr algn="ctr"/>
            <a:r>
              <a:rPr lang="en-US" sz="800" dirty="0" smtClean="0"/>
              <a:t>In Madhya Pradesh Education Summit</a:t>
            </a:r>
            <a:endParaRPr lang="en-US" sz="800" dirty="0"/>
          </a:p>
        </p:txBody>
      </p:sp>
      <p:grpSp>
        <p:nvGrpSpPr>
          <p:cNvPr id="11" name="Group 10"/>
          <p:cNvGrpSpPr/>
          <p:nvPr/>
        </p:nvGrpSpPr>
        <p:grpSpPr>
          <a:xfrm>
            <a:off x="3352800" y="2209800"/>
            <a:ext cx="2359152" cy="1767304"/>
            <a:chOff x="2362200" y="2914650"/>
            <a:chExt cx="2359152" cy="1767304"/>
          </a:xfrm>
        </p:grpSpPr>
        <p:sp>
          <p:nvSpPr>
            <p:cNvPr id="12" name="TextBox 11"/>
            <p:cNvSpPr txBox="1"/>
            <p:nvPr/>
          </p:nvSpPr>
          <p:spPr>
            <a:xfrm>
              <a:off x="2823498" y="4343400"/>
              <a:ext cx="1526379" cy="338554"/>
            </a:xfrm>
            <a:prstGeom prst="rect">
              <a:avLst/>
            </a:prstGeom>
            <a:noFill/>
          </p:spPr>
          <p:txBody>
            <a:bodyPr wrap="none" rtlCol="0">
              <a:spAutoFit/>
            </a:bodyPr>
            <a:lstStyle/>
            <a:p>
              <a:pPr algn="ctr"/>
              <a:r>
                <a:rPr lang="en-US" sz="800" dirty="0" err="1" smtClean="0"/>
                <a:t>Hon’ble</a:t>
              </a:r>
              <a:r>
                <a:rPr lang="en-US" sz="800" dirty="0" smtClean="0"/>
                <a:t> Sh. Ram </a:t>
              </a:r>
              <a:r>
                <a:rPr lang="en-US" sz="800" dirty="0" err="1" smtClean="0"/>
                <a:t>Nath</a:t>
              </a:r>
              <a:r>
                <a:rPr lang="en-US" sz="800" dirty="0" smtClean="0"/>
                <a:t> </a:t>
              </a:r>
              <a:r>
                <a:rPr lang="en-US" sz="800" dirty="0" err="1" smtClean="0"/>
                <a:t>Kovind</a:t>
              </a:r>
              <a:r>
                <a:rPr lang="en-US" sz="800" dirty="0" smtClean="0"/>
                <a:t> </a:t>
              </a:r>
              <a:r>
                <a:rPr lang="en-US" sz="800" dirty="0" err="1" smtClean="0"/>
                <a:t>ji</a:t>
              </a:r>
              <a:r>
                <a:rPr lang="en-US" sz="800" dirty="0" smtClean="0"/>
                <a:t>, </a:t>
              </a:r>
            </a:p>
            <a:p>
              <a:pPr algn="ctr"/>
              <a:r>
                <a:rPr lang="en-US" sz="800" dirty="0" smtClean="0"/>
                <a:t>inaugurating summit in Bihar</a:t>
              </a:r>
              <a:endParaRPr lang="en-US" sz="800" dirty="0"/>
            </a:p>
          </p:txBody>
        </p:sp>
        <p:pic>
          <p:nvPicPr>
            <p:cNvPr id="13" name="Picture 12" descr="12823233_1585489935029827_6969277888817762957_o.jpg"/>
            <p:cNvPicPr>
              <a:picLocks/>
            </p:cNvPicPr>
            <p:nvPr/>
          </p:nvPicPr>
          <p:blipFill>
            <a:blip r:embed="rId6" cstate="print"/>
            <a:stretch>
              <a:fillRect/>
            </a:stretch>
          </p:blipFill>
          <p:spPr>
            <a:xfrm>
              <a:off x="2362200" y="2914650"/>
              <a:ext cx="2359152" cy="1444752"/>
            </a:xfrm>
            <a:prstGeom prst="rect">
              <a:avLst/>
            </a:prstGeom>
          </p:spPr>
        </p:pic>
      </p:grpSp>
      <p:grpSp>
        <p:nvGrpSpPr>
          <p:cNvPr id="14" name="Group 13"/>
          <p:cNvGrpSpPr/>
          <p:nvPr/>
        </p:nvGrpSpPr>
        <p:grpSpPr>
          <a:xfrm>
            <a:off x="5627326" y="2209800"/>
            <a:ext cx="2159566" cy="1767304"/>
            <a:chOff x="4636726" y="2914650"/>
            <a:chExt cx="2159566" cy="1767304"/>
          </a:xfrm>
        </p:grpSpPr>
        <p:sp>
          <p:nvSpPr>
            <p:cNvPr id="15" name="TextBox 14"/>
            <p:cNvSpPr txBox="1"/>
            <p:nvPr/>
          </p:nvSpPr>
          <p:spPr>
            <a:xfrm>
              <a:off x="4636726" y="4343400"/>
              <a:ext cx="2159566" cy="338554"/>
            </a:xfrm>
            <a:prstGeom prst="rect">
              <a:avLst/>
            </a:prstGeom>
            <a:noFill/>
          </p:spPr>
          <p:txBody>
            <a:bodyPr wrap="none" rtlCol="0">
              <a:spAutoFit/>
            </a:bodyPr>
            <a:lstStyle/>
            <a:p>
              <a:pPr algn="ctr"/>
              <a:r>
                <a:rPr lang="en-US" sz="800" dirty="0" err="1" smtClean="0"/>
                <a:t>Hon’ble</a:t>
              </a:r>
              <a:r>
                <a:rPr lang="en-US" sz="800" dirty="0" smtClean="0"/>
                <a:t> Mr. </a:t>
              </a:r>
              <a:r>
                <a:rPr lang="en-US" sz="800" dirty="0" err="1" smtClean="0"/>
                <a:t>Prakash</a:t>
              </a:r>
              <a:r>
                <a:rPr lang="en-US" sz="800" dirty="0" smtClean="0"/>
                <a:t> </a:t>
              </a:r>
              <a:r>
                <a:rPr lang="en-US" sz="800" dirty="0" err="1" smtClean="0"/>
                <a:t>Javedkar</a:t>
              </a:r>
              <a:r>
                <a:rPr lang="en-US" sz="800" dirty="0" smtClean="0"/>
                <a:t>, Minister of HRD </a:t>
              </a:r>
            </a:p>
            <a:p>
              <a:pPr algn="ctr"/>
              <a:r>
                <a:rPr lang="en-US" sz="800" dirty="0" smtClean="0"/>
                <a:t>with Prof. NK </a:t>
              </a:r>
              <a:r>
                <a:rPr lang="en-US" sz="800" dirty="0" err="1" smtClean="0"/>
                <a:t>Goyal</a:t>
              </a:r>
              <a:r>
                <a:rPr lang="en-US" sz="800" dirty="0" smtClean="0"/>
                <a:t> along with other delegates</a:t>
              </a:r>
              <a:endParaRPr lang="en-US" sz="800" dirty="0"/>
            </a:p>
          </p:txBody>
        </p:sp>
        <p:pic>
          <p:nvPicPr>
            <p:cNvPr id="16" name="Picture 2" descr="C:\Users\Navtesh\Desktop\Capture.PNG"/>
            <p:cNvPicPr>
              <a:picLocks noChangeAspect="1" noChangeArrowheads="1"/>
            </p:cNvPicPr>
            <p:nvPr/>
          </p:nvPicPr>
          <p:blipFill>
            <a:blip r:embed="rId7" cstate="print"/>
            <a:srcRect/>
            <a:stretch>
              <a:fillRect/>
            </a:stretch>
          </p:blipFill>
          <p:spPr bwMode="auto">
            <a:xfrm>
              <a:off x="4749927" y="2914650"/>
              <a:ext cx="1952625" cy="1428750"/>
            </a:xfrm>
            <a:prstGeom prst="rect">
              <a:avLst/>
            </a:prstGeom>
            <a:noFill/>
          </p:spPr>
        </p:pic>
      </p:grpSp>
      <p:pic>
        <p:nvPicPr>
          <p:cNvPr id="17" name="Picture 4" descr="C:\Documents and Settings\Administrator\Desktop\cmai_logo.jpg"/>
          <p:cNvPicPr>
            <a:picLocks noChangeAspect="1" noChangeArrowheads="1"/>
          </p:cNvPicPr>
          <p:nvPr/>
        </p:nvPicPr>
        <p:blipFill>
          <a:blip r:embed="rId8" cstate="print"/>
          <a:srcRect/>
          <a:stretch>
            <a:fillRect/>
          </a:stretch>
        </p:blipFill>
        <p:spPr bwMode="auto">
          <a:xfrm>
            <a:off x="0" y="0"/>
            <a:ext cx="2286000" cy="822325"/>
          </a:xfrm>
          <a:prstGeom prst="rect">
            <a:avLst/>
          </a:prstGeom>
          <a:noFill/>
          <a:ln w="9525">
            <a:noFill/>
            <a:miter lim="800000"/>
            <a:headEnd/>
            <a:tailEnd/>
          </a:ln>
        </p:spPr>
      </p:pic>
      <p:sp>
        <p:nvSpPr>
          <p:cNvPr id="19" name="TextBox 18"/>
          <p:cNvSpPr txBox="1"/>
          <p:nvPr/>
        </p:nvSpPr>
        <p:spPr>
          <a:xfrm>
            <a:off x="1143000" y="1174532"/>
            <a:ext cx="5957080" cy="523220"/>
          </a:xfrm>
          <a:prstGeom prst="rect">
            <a:avLst/>
          </a:prstGeom>
          <a:noFill/>
        </p:spPr>
        <p:txBody>
          <a:bodyPr wrap="none" rtlCol="0">
            <a:spAutoFit/>
          </a:bodyPr>
          <a:lstStyle/>
          <a:p>
            <a:r>
              <a:rPr lang="en-US" sz="2800" b="1" i="1" dirty="0" smtClean="0"/>
              <a:t>CMAI Education Event Snapshots</a:t>
            </a:r>
            <a:endParaRPr lang="en-US" sz="2800" b="1" i="1" dirty="0"/>
          </a:p>
        </p:txBody>
      </p:sp>
      <p:sp>
        <p:nvSpPr>
          <p:cNvPr id="20" name="TextBox 19"/>
          <p:cNvSpPr txBox="1"/>
          <p:nvPr/>
        </p:nvSpPr>
        <p:spPr>
          <a:xfrm>
            <a:off x="5029200" y="304800"/>
            <a:ext cx="4510823" cy="646331"/>
          </a:xfrm>
          <a:prstGeom prst="rect">
            <a:avLst/>
          </a:prstGeom>
          <a:noFill/>
        </p:spPr>
        <p:txBody>
          <a:bodyPr wrap="square" rtlCol="0">
            <a:spAutoFit/>
          </a:bodyPr>
          <a:lstStyle/>
          <a:p>
            <a:r>
              <a:rPr lang="en-US" u="sng" dirty="0" smtClean="0">
                <a:hlinkClick r:id="rId9"/>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362200" y="274638"/>
            <a:ext cx="8229600" cy="1143000"/>
          </a:xfrm>
          <a:prstGeom prst="rect">
            <a:avLst/>
          </a:prstGeo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0" cap="none" spc="0" normalizeH="0" baseline="0" noProof="0" dirty="0" smtClean="0">
                <a:ln>
                  <a:noFill/>
                </a:ln>
                <a:solidFill>
                  <a:schemeClr val="tx2"/>
                </a:solidFill>
                <a:effectLst/>
                <a:uLnTx/>
                <a:uFillTx/>
                <a:latin typeface="+mj-lt"/>
                <a:ea typeface="+mj-ea"/>
                <a:cs typeface="+mj-cs"/>
              </a:rPr>
              <a:t>Glimpses of past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0" cap="none" spc="0" normalizeH="0" baseline="0" noProof="0" dirty="0" smtClean="0">
                <a:ln>
                  <a:noFill/>
                </a:ln>
                <a:solidFill>
                  <a:schemeClr val="tx2"/>
                </a:solidFill>
                <a:effectLst/>
                <a:uLnTx/>
                <a:uFillTx/>
                <a:latin typeface="+mj-lt"/>
                <a:ea typeface="+mj-ea"/>
                <a:cs typeface="+mj-cs"/>
              </a:rPr>
              <a:t>National Education Awards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sng" strike="noStrike" kern="0" cap="none" spc="0" normalizeH="0" baseline="0" noProof="0" dirty="0" smtClean="0">
                <a:ln>
                  <a:noFill/>
                </a:ln>
                <a:solidFill>
                  <a:schemeClr val="tx2"/>
                </a:solidFill>
                <a:effectLst/>
                <a:uLnTx/>
                <a:uFillTx/>
                <a:latin typeface="+mj-lt"/>
                <a:ea typeface="+mj-ea"/>
                <a:cs typeface="+mj-cs"/>
              </a:rPr>
              <a:t>held Pan India</a:t>
            </a:r>
            <a:endParaRPr kumimoji="0" lang="en-US" sz="2000" b="1" i="0" u="sng" strike="noStrike" kern="0" cap="none" spc="0" normalizeH="0" baseline="0" noProof="0" dirty="0">
              <a:ln>
                <a:noFill/>
              </a:ln>
              <a:solidFill>
                <a:schemeClr val="tx2"/>
              </a:solidFill>
              <a:effectLst/>
              <a:uLnTx/>
              <a:uFillTx/>
              <a:latin typeface="+mj-lt"/>
              <a:ea typeface="+mj-ea"/>
              <a:cs typeface="+mj-cs"/>
            </a:endParaRPr>
          </a:p>
        </p:txBody>
      </p:sp>
      <p:pic>
        <p:nvPicPr>
          <p:cNvPr id="3" name="Picture 2" descr="13246163_1616408231937997_6710010691766919214_o.jpg"/>
          <p:cNvPicPr>
            <a:picLocks noChangeAspect="1"/>
          </p:cNvPicPr>
          <p:nvPr/>
        </p:nvPicPr>
        <p:blipFill>
          <a:blip r:embed="rId2" cstate="print"/>
          <a:stretch>
            <a:fillRect/>
          </a:stretch>
        </p:blipFill>
        <p:spPr>
          <a:xfrm>
            <a:off x="0" y="1524000"/>
            <a:ext cx="2118756" cy="2667000"/>
          </a:xfrm>
          <a:prstGeom prst="rect">
            <a:avLst/>
          </a:prstGeom>
        </p:spPr>
      </p:pic>
      <p:pic>
        <p:nvPicPr>
          <p:cNvPr id="4" name="Picture 3" descr="13304967_1616404968604990_5437351294402832216_o.jpg"/>
          <p:cNvPicPr>
            <a:picLocks noChangeAspect="1"/>
          </p:cNvPicPr>
          <p:nvPr/>
        </p:nvPicPr>
        <p:blipFill>
          <a:blip r:embed="rId3" cstate="print"/>
          <a:stretch>
            <a:fillRect/>
          </a:stretch>
        </p:blipFill>
        <p:spPr>
          <a:xfrm>
            <a:off x="0" y="4343400"/>
            <a:ext cx="3276600" cy="2209800"/>
          </a:xfrm>
          <a:prstGeom prst="rect">
            <a:avLst/>
          </a:prstGeom>
        </p:spPr>
      </p:pic>
      <p:pic>
        <p:nvPicPr>
          <p:cNvPr id="5" name="Picture 4" descr="13247732_1616405065271647_3726307046347020270_o.jpg"/>
          <p:cNvPicPr>
            <a:picLocks noChangeAspect="1"/>
          </p:cNvPicPr>
          <p:nvPr/>
        </p:nvPicPr>
        <p:blipFill>
          <a:blip r:embed="rId4" cstate="print"/>
          <a:stretch>
            <a:fillRect/>
          </a:stretch>
        </p:blipFill>
        <p:spPr>
          <a:xfrm>
            <a:off x="2438400" y="1524000"/>
            <a:ext cx="6400800" cy="2514600"/>
          </a:xfrm>
          <a:prstGeom prst="rect">
            <a:avLst/>
          </a:prstGeom>
        </p:spPr>
      </p:pic>
      <p:sp>
        <p:nvSpPr>
          <p:cNvPr id="6" name="TextBox 5"/>
          <p:cNvSpPr txBox="1"/>
          <p:nvPr/>
        </p:nvSpPr>
        <p:spPr>
          <a:xfrm>
            <a:off x="3581400" y="4038600"/>
            <a:ext cx="5029200" cy="276999"/>
          </a:xfrm>
          <a:prstGeom prst="rect">
            <a:avLst/>
          </a:prstGeom>
          <a:noFill/>
        </p:spPr>
        <p:txBody>
          <a:bodyPr wrap="square" rtlCol="0">
            <a:spAutoFit/>
          </a:bodyPr>
          <a:lstStyle/>
          <a:p>
            <a:pPr algn="ctr"/>
            <a:r>
              <a:rPr lang="en-US" sz="1200" b="1" dirty="0" err="1" smtClean="0"/>
              <a:t>Hon’ble</a:t>
            </a:r>
            <a:r>
              <a:rPr lang="en-US" sz="1200" b="1" dirty="0" smtClean="0"/>
              <a:t> Prof. (Dr.) Ram Shankar </a:t>
            </a:r>
            <a:r>
              <a:rPr lang="en-US" sz="1200" b="1" dirty="0" err="1" smtClean="0"/>
              <a:t>Katheria</a:t>
            </a:r>
            <a:r>
              <a:rPr lang="en-US" sz="1200" b="1" dirty="0" smtClean="0"/>
              <a:t>, the then Minister of State for HRD.</a:t>
            </a:r>
            <a:endParaRPr lang="en-US" sz="1200" b="1" dirty="0"/>
          </a:p>
        </p:txBody>
      </p:sp>
      <p:pic>
        <p:nvPicPr>
          <p:cNvPr id="7" name="Picture 6" descr="13254730_1616397705272383_2197671967485133919_o.jpg"/>
          <p:cNvPicPr>
            <a:picLocks noChangeAspect="1"/>
          </p:cNvPicPr>
          <p:nvPr/>
        </p:nvPicPr>
        <p:blipFill>
          <a:blip r:embed="rId5" cstate="print"/>
          <a:stretch>
            <a:fillRect/>
          </a:stretch>
        </p:blipFill>
        <p:spPr>
          <a:xfrm>
            <a:off x="6324600" y="4490156"/>
            <a:ext cx="2819400" cy="1834444"/>
          </a:xfrm>
          <a:prstGeom prst="rect">
            <a:avLst/>
          </a:prstGeom>
        </p:spPr>
      </p:pic>
      <p:sp>
        <p:nvSpPr>
          <p:cNvPr id="8" name="TextBox 7"/>
          <p:cNvSpPr txBox="1"/>
          <p:nvPr/>
        </p:nvSpPr>
        <p:spPr>
          <a:xfrm>
            <a:off x="6248400" y="6307723"/>
            <a:ext cx="2895600" cy="600164"/>
          </a:xfrm>
          <a:prstGeom prst="rect">
            <a:avLst/>
          </a:prstGeom>
          <a:noFill/>
        </p:spPr>
        <p:txBody>
          <a:bodyPr wrap="square" rtlCol="0">
            <a:spAutoFit/>
          </a:bodyPr>
          <a:lstStyle/>
          <a:p>
            <a:pPr algn="ctr"/>
            <a:r>
              <a:rPr lang="en-US" sz="1100" b="1" dirty="0" smtClean="0"/>
              <a:t>Dr. RK </a:t>
            </a:r>
            <a:r>
              <a:rPr lang="en-US" sz="1100" b="1" dirty="0" err="1" smtClean="0"/>
              <a:t>Khandal</a:t>
            </a:r>
            <a:endParaRPr lang="en-US" sz="1100" b="1" dirty="0" smtClean="0"/>
          </a:p>
          <a:p>
            <a:pPr algn="ctr"/>
            <a:r>
              <a:rPr lang="en-US" sz="1100" b="1" dirty="0" smtClean="0"/>
              <a:t>Former Vice Chancellor, Uttar Pradesh Technical University.</a:t>
            </a:r>
            <a:endParaRPr lang="en-US" sz="1100" b="1" dirty="0"/>
          </a:p>
        </p:txBody>
      </p:sp>
      <p:pic>
        <p:nvPicPr>
          <p:cNvPr id="9" name="Picture 8" descr="13308299_1616407661938054_3689777181584288143_o.jpg"/>
          <p:cNvPicPr>
            <a:picLocks noChangeAspect="1"/>
          </p:cNvPicPr>
          <p:nvPr/>
        </p:nvPicPr>
        <p:blipFill>
          <a:blip r:embed="rId6" cstate="print"/>
          <a:srcRect b="6897"/>
          <a:stretch>
            <a:fillRect/>
          </a:stretch>
        </p:blipFill>
        <p:spPr>
          <a:xfrm>
            <a:off x="3352800" y="4495800"/>
            <a:ext cx="3048000" cy="1905000"/>
          </a:xfrm>
          <a:prstGeom prst="rect">
            <a:avLst/>
          </a:prstGeom>
        </p:spPr>
      </p:pic>
      <p:sp>
        <p:nvSpPr>
          <p:cNvPr id="10" name="TextBox 9"/>
          <p:cNvSpPr txBox="1"/>
          <p:nvPr/>
        </p:nvSpPr>
        <p:spPr>
          <a:xfrm>
            <a:off x="3276600" y="6477000"/>
            <a:ext cx="2819400" cy="430887"/>
          </a:xfrm>
          <a:prstGeom prst="rect">
            <a:avLst/>
          </a:prstGeom>
          <a:noFill/>
        </p:spPr>
        <p:txBody>
          <a:bodyPr wrap="square" rtlCol="0">
            <a:spAutoFit/>
          </a:bodyPr>
          <a:lstStyle/>
          <a:p>
            <a:pPr algn="ctr"/>
            <a:r>
              <a:rPr lang="en-US" sz="1100" b="1" dirty="0" err="1" smtClean="0"/>
              <a:t>Hon’ble</a:t>
            </a:r>
            <a:r>
              <a:rPr lang="en-US" sz="1100" b="1" dirty="0" smtClean="0"/>
              <a:t> Prof. Anil D. </a:t>
            </a:r>
            <a:r>
              <a:rPr lang="en-US" sz="1100" b="1" dirty="0" err="1" smtClean="0"/>
              <a:t>Sahasrabudhe</a:t>
            </a:r>
            <a:r>
              <a:rPr lang="en-US" sz="1100" b="1" dirty="0" smtClean="0"/>
              <a:t>, Chairman, AICTE</a:t>
            </a:r>
            <a:endParaRPr lang="en-US" sz="1100" b="1" dirty="0"/>
          </a:p>
        </p:txBody>
      </p:sp>
      <p:pic>
        <p:nvPicPr>
          <p:cNvPr id="11" name="Picture 4" descr="C:\Documents and Settings\Administrator\Desktop\cmai_logo.jpg"/>
          <p:cNvPicPr>
            <a:picLocks noChangeAspect="1" noChangeArrowheads="1"/>
          </p:cNvPicPr>
          <p:nvPr/>
        </p:nvPicPr>
        <p:blipFill>
          <a:blip r:embed="rId7" cstate="print"/>
          <a:srcRect/>
          <a:stretch>
            <a:fillRect/>
          </a:stretch>
        </p:blipFill>
        <p:spPr bwMode="auto">
          <a:xfrm>
            <a:off x="0" y="0"/>
            <a:ext cx="2286000" cy="822325"/>
          </a:xfrm>
          <a:prstGeom prst="rect">
            <a:avLst/>
          </a:prstGeom>
          <a:noFill/>
          <a:ln w="9525">
            <a:noFill/>
            <a:miter lim="800000"/>
            <a:headEnd/>
            <a:tailEnd/>
          </a:ln>
        </p:spPr>
      </p:pic>
      <p:sp>
        <p:nvSpPr>
          <p:cNvPr id="12" name="TextBox 11"/>
          <p:cNvSpPr txBox="1"/>
          <p:nvPr/>
        </p:nvSpPr>
        <p:spPr>
          <a:xfrm>
            <a:off x="5029200" y="304800"/>
            <a:ext cx="4510823" cy="646331"/>
          </a:xfrm>
          <a:prstGeom prst="rect">
            <a:avLst/>
          </a:prstGeom>
          <a:noFill/>
        </p:spPr>
        <p:txBody>
          <a:bodyPr wrap="square" rtlCol="0">
            <a:spAutoFit/>
          </a:bodyPr>
          <a:lstStyle/>
          <a:p>
            <a:r>
              <a:rPr lang="en-US" u="sng" dirty="0" smtClean="0">
                <a:hlinkClick r:id="rId8"/>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Administrator\Desktop\cmai_logo.jpg"/>
          <p:cNvPicPr/>
          <p:nvPr/>
        </p:nvPicPr>
        <p:blipFill>
          <a:blip r:embed="rId2" cstate="print"/>
          <a:srcRect/>
          <a:stretch>
            <a:fillRect/>
          </a:stretch>
        </p:blipFill>
        <p:spPr bwMode="auto">
          <a:xfrm>
            <a:off x="0" y="0"/>
            <a:ext cx="2657475" cy="685800"/>
          </a:xfrm>
          <a:prstGeom prst="rect">
            <a:avLst/>
          </a:prstGeom>
          <a:noFill/>
        </p:spPr>
      </p:pic>
      <p:sp>
        <p:nvSpPr>
          <p:cNvPr id="4" name="TextBox 3"/>
          <p:cNvSpPr txBox="1"/>
          <p:nvPr/>
        </p:nvSpPr>
        <p:spPr>
          <a:xfrm>
            <a:off x="2743200" y="76200"/>
            <a:ext cx="2977097" cy="523220"/>
          </a:xfrm>
          <a:prstGeom prst="rect">
            <a:avLst/>
          </a:prstGeom>
          <a:noFill/>
        </p:spPr>
        <p:txBody>
          <a:bodyPr wrap="none" rtlCol="0">
            <a:spAutoFit/>
          </a:bodyPr>
          <a:lstStyle/>
          <a:p>
            <a:pPr algn="ctr"/>
            <a:r>
              <a:rPr lang="en-US" sz="1400" b="1" dirty="0"/>
              <a:t>“Conference on ICT in </a:t>
            </a:r>
            <a:r>
              <a:rPr lang="en-US" sz="1400" b="1" dirty="0" smtClean="0"/>
              <a:t>Law</a:t>
            </a:r>
          </a:p>
          <a:p>
            <a:pPr algn="ctr"/>
            <a:r>
              <a:rPr lang="en-US" sz="1400" b="1" dirty="0" smtClean="0"/>
              <a:t> </a:t>
            </a:r>
            <a:r>
              <a:rPr lang="en-US" sz="1400" b="1" dirty="0"/>
              <a:t>for Digital India &amp; Make in India</a:t>
            </a:r>
            <a:r>
              <a:rPr lang="en-US" sz="1400" b="1" dirty="0" smtClean="0"/>
              <a:t>”</a:t>
            </a:r>
            <a:endParaRPr lang="en-US" sz="1400" dirty="0"/>
          </a:p>
        </p:txBody>
      </p:sp>
      <p:sp>
        <p:nvSpPr>
          <p:cNvPr id="5" name="TextBox 4"/>
          <p:cNvSpPr txBox="1"/>
          <p:nvPr/>
        </p:nvSpPr>
        <p:spPr>
          <a:xfrm>
            <a:off x="1219200" y="838200"/>
            <a:ext cx="6705600" cy="1015663"/>
          </a:xfrm>
          <a:prstGeom prst="rect">
            <a:avLst/>
          </a:prstGeom>
          <a:noFill/>
        </p:spPr>
        <p:txBody>
          <a:bodyPr wrap="square" rtlCol="0">
            <a:spAutoFit/>
          </a:bodyPr>
          <a:lstStyle/>
          <a:p>
            <a:pPr algn="just"/>
            <a:r>
              <a:rPr lang="en-US" sz="1200" dirty="0">
                <a:latin typeface="Cambria" pitchFamily="18" charset="0"/>
              </a:rPr>
              <a:t>The </a:t>
            </a:r>
            <a:r>
              <a:rPr lang="en-US" sz="1200" dirty="0" smtClean="0">
                <a:latin typeface="Cambria" pitchFamily="18" charset="0"/>
              </a:rPr>
              <a:t>Summit has celebrated </a:t>
            </a:r>
            <a:r>
              <a:rPr lang="en-US" sz="1200" dirty="0">
                <a:latin typeface="Cambria" pitchFamily="18" charset="0"/>
              </a:rPr>
              <a:t>&amp; </a:t>
            </a:r>
            <a:r>
              <a:rPr lang="en-US" sz="1200" dirty="0" smtClean="0">
                <a:latin typeface="Cambria" pitchFamily="18" charset="0"/>
              </a:rPr>
              <a:t>recognized </a:t>
            </a:r>
            <a:r>
              <a:rPr lang="en-US" sz="1200" dirty="0">
                <a:latin typeface="Cambria" pitchFamily="18" charset="0"/>
              </a:rPr>
              <a:t>the finest work across the Legal Educational Institutes, Legal professionals, Teachers, Researcher, Hindi/English/Regional Language Law Books Publishers, Subject specific experts in Law, lawyers, judges, clients and in-house teams, Cyber Security Experts, NGO’s, Public Interest Litigants, Policy Makers, Legislative Drafting, Arbitration and other Stakeholders.</a:t>
            </a:r>
          </a:p>
        </p:txBody>
      </p:sp>
      <p:pic>
        <p:nvPicPr>
          <p:cNvPr id="6" name="Picture 3" descr="F:\shhhhhhhhhhhhhhhhhhhhhhhhhhhhhhhhhhhhhhhhhhhhhh\law 2015\Photos of 20th May Legal award\brochure\DSC_0057.JPG"/>
          <p:cNvPicPr>
            <a:picLocks noChangeAspect="1" noChangeArrowheads="1"/>
          </p:cNvPicPr>
          <p:nvPr/>
        </p:nvPicPr>
        <p:blipFill>
          <a:blip r:embed="rId3" cstate="print"/>
          <a:srcRect/>
          <a:stretch>
            <a:fillRect/>
          </a:stretch>
        </p:blipFill>
        <p:spPr bwMode="auto">
          <a:xfrm>
            <a:off x="1143000" y="1890898"/>
            <a:ext cx="3352800" cy="2099072"/>
          </a:xfrm>
          <a:prstGeom prst="rect">
            <a:avLst/>
          </a:prstGeom>
          <a:noFill/>
        </p:spPr>
      </p:pic>
      <p:pic>
        <p:nvPicPr>
          <p:cNvPr id="7" name="Picture 4" descr="F:\shhhhhhhhhhhhhhhhhhhhhhhhhhhhhhhhhhhhhhhhhhhhhh\law 2015\Photos of 20th May Legal award\brochure\DSC_0059.JPG"/>
          <p:cNvPicPr>
            <a:picLocks noChangeAspect="1" noChangeArrowheads="1"/>
          </p:cNvPicPr>
          <p:nvPr/>
        </p:nvPicPr>
        <p:blipFill>
          <a:blip r:embed="rId4" cstate="print"/>
          <a:srcRect/>
          <a:stretch>
            <a:fillRect/>
          </a:stretch>
        </p:blipFill>
        <p:spPr bwMode="auto">
          <a:xfrm>
            <a:off x="1143000" y="4329298"/>
            <a:ext cx="3429000" cy="1946672"/>
          </a:xfrm>
          <a:prstGeom prst="rect">
            <a:avLst/>
          </a:prstGeom>
          <a:noFill/>
        </p:spPr>
      </p:pic>
      <p:pic>
        <p:nvPicPr>
          <p:cNvPr id="8" name="Picture 5" descr="F:\shhhhhhhhhhhhhhhhhhhhhhhhhhhhhhhhhhhhhhhhhhhhhh\law 2015\Photos of 20th May Legal award\brochure\DSC_0060.JPG"/>
          <p:cNvPicPr>
            <a:picLocks noChangeAspect="1" noChangeArrowheads="1"/>
          </p:cNvPicPr>
          <p:nvPr/>
        </p:nvPicPr>
        <p:blipFill>
          <a:blip r:embed="rId5" cstate="print"/>
          <a:srcRect/>
          <a:stretch>
            <a:fillRect/>
          </a:stretch>
        </p:blipFill>
        <p:spPr bwMode="auto">
          <a:xfrm>
            <a:off x="4572000" y="4294770"/>
            <a:ext cx="3429000" cy="2057400"/>
          </a:xfrm>
          <a:prstGeom prst="rect">
            <a:avLst/>
          </a:prstGeom>
          <a:noFill/>
        </p:spPr>
      </p:pic>
      <p:pic>
        <p:nvPicPr>
          <p:cNvPr id="9" name="Picture 8" descr="F:\shhhhhhhhhhhhhhhhhhhhhhhhhhhhhhhhhhhhhhhhhhhhhh\law 2015\Photos of 20th May Legal award\brochure\DSC_0109.JPG"/>
          <p:cNvPicPr>
            <a:picLocks noChangeAspect="1" noChangeArrowheads="1"/>
          </p:cNvPicPr>
          <p:nvPr/>
        </p:nvPicPr>
        <p:blipFill>
          <a:blip r:embed="rId6" cstate="print"/>
          <a:srcRect/>
          <a:stretch>
            <a:fillRect/>
          </a:stretch>
        </p:blipFill>
        <p:spPr bwMode="auto">
          <a:xfrm>
            <a:off x="4648200" y="1890898"/>
            <a:ext cx="3292366" cy="2099072"/>
          </a:xfrm>
          <a:prstGeom prst="rect">
            <a:avLst/>
          </a:prstGeom>
          <a:noFill/>
        </p:spPr>
      </p:pic>
      <p:sp>
        <p:nvSpPr>
          <p:cNvPr id="10" name="TextBox 9"/>
          <p:cNvSpPr txBox="1"/>
          <p:nvPr/>
        </p:nvSpPr>
        <p:spPr>
          <a:xfrm>
            <a:off x="1143000" y="3969372"/>
            <a:ext cx="3371436" cy="369332"/>
          </a:xfrm>
          <a:prstGeom prst="rect">
            <a:avLst/>
          </a:prstGeom>
          <a:noFill/>
        </p:spPr>
        <p:txBody>
          <a:bodyPr wrap="none" rtlCol="0">
            <a:spAutoFit/>
          </a:bodyPr>
          <a:lstStyle/>
          <a:p>
            <a:pPr algn="ctr"/>
            <a:r>
              <a:rPr lang="en-US" sz="900" b="1" dirty="0" smtClean="0"/>
              <a:t> </a:t>
            </a:r>
            <a:r>
              <a:rPr lang="en-US" sz="900" b="1" dirty="0" err="1"/>
              <a:t>Hon’ble</a:t>
            </a:r>
            <a:r>
              <a:rPr lang="en-US" sz="900" b="1" dirty="0"/>
              <a:t> </a:t>
            </a:r>
            <a:r>
              <a:rPr lang="en-US" sz="900" b="1" dirty="0" err="1"/>
              <a:t>Shri</a:t>
            </a:r>
            <a:r>
              <a:rPr lang="en-US" sz="900" b="1" dirty="0"/>
              <a:t> D.V </a:t>
            </a:r>
            <a:r>
              <a:rPr lang="en-US" sz="900" b="1" dirty="0" err="1"/>
              <a:t>Sadananda</a:t>
            </a:r>
            <a:r>
              <a:rPr lang="en-US" sz="900" b="1" dirty="0"/>
              <a:t> </a:t>
            </a:r>
            <a:r>
              <a:rPr lang="en-US" sz="900" b="1" dirty="0" err="1"/>
              <a:t>Gowda</a:t>
            </a:r>
            <a:r>
              <a:rPr lang="en-US" sz="900" b="1" dirty="0"/>
              <a:t>, Minister of Law and </a:t>
            </a:r>
            <a:r>
              <a:rPr lang="en-US" sz="900" b="1" dirty="0" smtClean="0"/>
              <a:t>Justice</a:t>
            </a:r>
          </a:p>
          <a:p>
            <a:pPr algn="ctr"/>
            <a:r>
              <a:rPr lang="en-US" sz="900" b="1" dirty="0" smtClean="0"/>
              <a:t>Government </a:t>
            </a:r>
            <a:r>
              <a:rPr lang="en-US" sz="900" b="1" dirty="0"/>
              <a:t>of India </a:t>
            </a:r>
            <a:r>
              <a:rPr lang="en-US" sz="900" b="1" dirty="0" smtClean="0"/>
              <a:t>being felicitated by Prof. NK </a:t>
            </a:r>
            <a:r>
              <a:rPr lang="en-US" sz="900" b="1" dirty="0" err="1" smtClean="0"/>
              <a:t>Goyal</a:t>
            </a:r>
            <a:r>
              <a:rPr lang="en-US" sz="900" b="1" dirty="0" smtClean="0"/>
              <a:t>, President</a:t>
            </a:r>
            <a:endParaRPr lang="en-US" sz="900" b="1" dirty="0"/>
          </a:p>
        </p:txBody>
      </p:sp>
      <p:sp>
        <p:nvSpPr>
          <p:cNvPr id="11" name="TextBox 10"/>
          <p:cNvSpPr txBox="1"/>
          <p:nvPr/>
        </p:nvSpPr>
        <p:spPr>
          <a:xfrm>
            <a:off x="4572000" y="3985736"/>
            <a:ext cx="3371436" cy="369332"/>
          </a:xfrm>
          <a:prstGeom prst="rect">
            <a:avLst/>
          </a:prstGeom>
          <a:noFill/>
        </p:spPr>
        <p:txBody>
          <a:bodyPr wrap="none" rtlCol="0">
            <a:spAutoFit/>
          </a:bodyPr>
          <a:lstStyle/>
          <a:p>
            <a:pPr algn="ctr"/>
            <a:r>
              <a:rPr lang="en-US" sz="900" b="1" dirty="0" smtClean="0"/>
              <a:t> </a:t>
            </a:r>
            <a:r>
              <a:rPr lang="en-US" sz="900" b="1" dirty="0" err="1"/>
              <a:t>Hon’ble</a:t>
            </a:r>
            <a:r>
              <a:rPr lang="en-US" sz="900" b="1" dirty="0"/>
              <a:t> </a:t>
            </a:r>
            <a:r>
              <a:rPr lang="en-US" sz="900" b="1" dirty="0" err="1"/>
              <a:t>Shri</a:t>
            </a:r>
            <a:r>
              <a:rPr lang="en-US" sz="900" b="1" dirty="0"/>
              <a:t> D.V </a:t>
            </a:r>
            <a:r>
              <a:rPr lang="en-US" sz="900" b="1" dirty="0" err="1"/>
              <a:t>Sadananda</a:t>
            </a:r>
            <a:r>
              <a:rPr lang="en-US" sz="900" b="1" dirty="0"/>
              <a:t> </a:t>
            </a:r>
            <a:r>
              <a:rPr lang="en-US" sz="900" b="1" dirty="0" err="1"/>
              <a:t>Gowda</a:t>
            </a:r>
            <a:r>
              <a:rPr lang="en-US" sz="900" b="1" dirty="0"/>
              <a:t>, Minister of Law and </a:t>
            </a:r>
            <a:r>
              <a:rPr lang="en-US" sz="900" b="1" dirty="0" smtClean="0"/>
              <a:t>Justice</a:t>
            </a:r>
          </a:p>
          <a:p>
            <a:pPr algn="ctr"/>
            <a:r>
              <a:rPr lang="en-US" sz="900" b="1" dirty="0" smtClean="0"/>
              <a:t>Government </a:t>
            </a:r>
            <a:r>
              <a:rPr lang="en-US" sz="900" b="1" dirty="0"/>
              <a:t>of India </a:t>
            </a:r>
            <a:r>
              <a:rPr lang="en-US" sz="900" b="1" dirty="0" smtClean="0"/>
              <a:t>addressing the audience</a:t>
            </a:r>
            <a:endParaRPr lang="en-US" sz="900" b="1" dirty="0"/>
          </a:p>
        </p:txBody>
      </p:sp>
      <p:sp>
        <p:nvSpPr>
          <p:cNvPr id="12" name="TextBox 11"/>
          <p:cNvSpPr txBox="1"/>
          <p:nvPr/>
        </p:nvSpPr>
        <p:spPr>
          <a:xfrm>
            <a:off x="1143000" y="6287638"/>
            <a:ext cx="3236784" cy="369332"/>
          </a:xfrm>
          <a:prstGeom prst="rect">
            <a:avLst/>
          </a:prstGeom>
          <a:noFill/>
        </p:spPr>
        <p:txBody>
          <a:bodyPr wrap="none" rtlCol="0">
            <a:spAutoFit/>
          </a:bodyPr>
          <a:lstStyle/>
          <a:p>
            <a:pPr algn="ctr"/>
            <a:r>
              <a:rPr lang="en-US" sz="900" b="1" dirty="0" smtClean="0"/>
              <a:t> </a:t>
            </a:r>
            <a:r>
              <a:rPr lang="en-US" sz="900" b="1" dirty="0" err="1"/>
              <a:t>Hon’ble</a:t>
            </a:r>
            <a:r>
              <a:rPr lang="en-US" sz="900" b="1" dirty="0"/>
              <a:t> </a:t>
            </a:r>
            <a:r>
              <a:rPr lang="en-US" sz="900" b="1" dirty="0" err="1"/>
              <a:t>Shri</a:t>
            </a:r>
            <a:r>
              <a:rPr lang="en-US" sz="900" b="1" dirty="0"/>
              <a:t> </a:t>
            </a:r>
            <a:r>
              <a:rPr lang="en-US" sz="900" b="1" dirty="0" smtClean="0"/>
              <a:t>P.K </a:t>
            </a:r>
            <a:r>
              <a:rPr lang="en-US" sz="900" b="1" dirty="0" err="1" smtClean="0"/>
              <a:t>Malhotra</a:t>
            </a:r>
            <a:r>
              <a:rPr lang="en-US" sz="900" b="1" dirty="0" smtClean="0"/>
              <a:t>, Secretary Law Government </a:t>
            </a:r>
            <a:r>
              <a:rPr lang="en-US" sz="900" b="1" dirty="0"/>
              <a:t>of India </a:t>
            </a:r>
            <a:endParaRPr lang="en-US" sz="900" b="1" dirty="0" smtClean="0"/>
          </a:p>
          <a:p>
            <a:pPr algn="ctr"/>
            <a:r>
              <a:rPr lang="en-US" sz="900" b="1" dirty="0" smtClean="0"/>
              <a:t>being felicitated by Prof. NK </a:t>
            </a:r>
            <a:r>
              <a:rPr lang="en-US" sz="900" b="1" dirty="0" err="1" smtClean="0"/>
              <a:t>Goyal</a:t>
            </a:r>
            <a:r>
              <a:rPr lang="en-US" sz="900" b="1" dirty="0" smtClean="0"/>
              <a:t>, President</a:t>
            </a:r>
            <a:endParaRPr lang="en-US" sz="900" b="1" dirty="0"/>
          </a:p>
        </p:txBody>
      </p:sp>
      <p:sp>
        <p:nvSpPr>
          <p:cNvPr id="13" name="TextBox 12"/>
          <p:cNvSpPr txBox="1"/>
          <p:nvPr/>
        </p:nvSpPr>
        <p:spPr>
          <a:xfrm>
            <a:off x="4711869" y="6336268"/>
            <a:ext cx="3251211" cy="369332"/>
          </a:xfrm>
          <a:prstGeom prst="rect">
            <a:avLst/>
          </a:prstGeom>
          <a:noFill/>
        </p:spPr>
        <p:txBody>
          <a:bodyPr wrap="none" rtlCol="0">
            <a:spAutoFit/>
          </a:bodyPr>
          <a:lstStyle/>
          <a:p>
            <a:pPr algn="ctr"/>
            <a:r>
              <a:rPr lang="en-US" sz="900" b="1" dirty="0" smtClean="0"/>
              <a:t> </a:t>
            </a:r>
            <a:r>
              <a:rPr lang="en-US" sz="900" b="1" dirty="0" err="1"/>
              <a:t>Hon’ble</a:t>
            </a:r>
            <a:r>
              <a:rPr lang="en-US" sz="900" b="1" dirty="0"/>
              <a:t> </a:t>
            </a:r>
            <a:r>
              <a:rPr lang="en-US" sz="900" b="1" dirty="0" err="1"/>
              <a:t>Shri</a:t>
            </a:r>
            <a:r>
              <a:rPr lang="en-US" sz="900" b="1" dirty="0"/>
              <a:t> </a:t>
            </a:r>
            <a:r>
              <a:rPr lang="en-US" sz="900" b="1" dirty="0" err="1" smtClean="0"/>
              <a:t>Rakesh</a:t>
            </a:r>
            <a:r>
              <a:rPr lang="en-US" sz="900" b="1" dirty="0" smtClean="0"/>
              <a:t> </a:t>
            </a:r>
            <a:r>
              <a:rPr lang="en-US" sz="900" b="1" dirty="0" err="1" smtClean="0"/>
              <a:t>Garg</a:t>
            </a:r>
            <a:r>
              <a:rPr lang="en-US" sz="900" b="1" dirty="0" smtClean="0"/>
              <a:t>, Secretary DOT, Government </a:t>
            </a:r>
            <a:r>
              <a:rPr lang="en-US" sz="900" b="1" dirty="0"/>
              <a:t>of India </a:t>
            </a:r>
            <a:endParaRPr lang="en-US" sz="900" b="1" dirty="0" smtClean="0"/>
          </a:p>
          <a:p>
            <a:pPr algn="ctr"/>
            <a:r>
              <a:rPr lang="en-US" sz="900" b="1" dirty="0" smtClean="0"/>
              <a:t>being felicitated by Prof. NK </a:t>
            </a:r>
            <a:r>
              <a:rPr lang="en-US" sz="900" b="1" dirty="0" err="1" smtClean="0"/>
              <a:t>Goyal</a:t>
            </a:r>
            <a:r>
              <a:rPr lang="en-US" sz="900" b="1" dirty="0" smtClean="0"/>
              <a:t>, President</a:t>
            </a:r>
            <a:endParaRPr lang="en-US" sz="900" b="1" dirty="0"/>
          </a:p>
        </p:txBody>
      </p:sp>
      <p:sp>
        <p:nvSpPr>
          <p:cNvPr id="14" name="TextBox 13"/>
          <p:cNvSpPr txBox="1"/>
          <p:nvPr/>
        </p:nvSpPr>
        <p:spPr>
          <a:xfrm>
            <a:off x="6538177" y="152400"/>
            <a:ext cx="4510823" cy="923330"/>
          </a:xfrm>
          <a:prstGeom prst="rect">
            <a:avLst/>
          </a:prstGeom>
          <a:noFill/>
        </p:spPr>
        <p:txBody>
          <a:bodyPr wrap="square" rtlCol="0">
            <a:spAutoFit/>
          </a:bodyPr>
          <a:lstStyle/>
          <a:p>
            <a:r>
              <a:rPr lang="en-US" u="sng" dirty="0" smtClean="0">
                <a:hlinkClick r:id="rId7"/>
              </a:rPr>
              <a:t>nkgoyals@yahoo.co.in</a:t>
            </a:r>
            <a:r>
              <a:rPr lang="en-US" dirty="0" smtClean="0"/>
              <a:t>, </a:t>
            </a:r>
          </a:p>
          <a:p>
            <a:r>
              <a:rPr lang="en-US" dirty="0" smtClean="0"/>
              <a:t>0 98 111 29879</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C:\Documents and Settings\user\Desktop\about cmai\cmai poster\DSC_0043.JPG"/>
          <p:cNvPicPr>
            <a:picLocks noChangeAspect="1" noChangeArrowheads="1"/>
          </p:cNvPicPr>
          <p:nvPr/>
        </p:nvPicPr>
        <p:blipFill>
          <a:blip r:embed="rId2" cstate="print"/>
          <a:srcRect/>
          <a:stretch>
            <a:fillRect/>
          </a:stretch>
        </p:blipFill>
        <p:spPr bwMode="auto">
          <a:xfrm>
            <a:off x="4953000" y="3810000"/>
            <a:ext cx="4038600" cy="2711450"/>
          </a:xfrm>
          <a:prstGeom prst="rect">
            <a:avLst/>
          </a:prstGeom>
          <a:noFill/>
          <a:ln w="9525">
            <a:noFill/>
            <a:miter lim="800000"/>
            <a:headEnd/>
            <a:tailEnd/>
          </a:ln>
        </p:spPr>
      </p:pic>
      <p:pic>
        <p:nvPicPr>
          <p:cNvPr id="79875" name="Picture 2" descr="C:\Documents and Settings\user\Desktop\about cmai\cmai poster\Copy of ethiopia prez.jpg"/>
          <p:cNvPicPr>
            <a:picLocks noChangeAspect="1" noChangeArrowheads="1"/>
          </p:cNvPicPr>
          <p:nvPr/>
        </p:nvPicPr>
        <p:blipFill>
          <a:blip r:embed="rId3" cstate="print"/>
          <a:srcRect/>
          <a:stretch>
            <a:fillRect/>
          </a:stretch>
        </p:blipFill>
        <p:spPr bwMode="auto">
          <a:xfrm>
            <a:off x="304800" y="914400"/>
            <a:ext cx="3581400" cy="2351088"/>
          </a:xfrm>
          <a:prstGeom prst="rect">
            <a:avLst/>
          </a:prstGeom>
          <a:noFill/>
          <a:ln w="9525">
            <a:noFill/>
            <a:miter lim="800000"/>
            <a:headEnd/>
            <a:tailEnd/>
          </a:ln>
        </p:spPr>
      </p:pic>
      <p:pic>
        <p:nvPicPr>
          <p:cNvPr id="79876" name="Picture 10"/>
          <p:cNvPicPr>
            <a:picLocks noChangeAspect="1" noChangeArrowheads="1"/>
          </p:cNvPicPr>
          <p:nvPr/>
        </p:nvPicPr>
        <p:blipFill>
          <a:blip r:embed="rId4" cstate="print"/>
          <a:srcRect/>
          <a:stretch>
            <a:fillRect/>
          </a:stretch>
        </p:blipFill>
        <p:spPr bwMode="auto">
          <a:xfrm>
            <a:off x="838200" y="3962400"/>
            <a:ext cx="2343150" cy="2343150"/>
          </a:xfrm>
          <a:prstGeom prst="rect">
            <a:avLst/>
          </a:prstGeom>
          <a:noFill/>
          <a:ln w="9525">
            <a:noFill/>
            <a:miter lim="800000"/>
            <a:headEnd/>
            <a:tailEnd/>
          </a:ln>
        </p:spPr>
      </p:pic>
      <p:sp>
        <p:nvSpPr>
          <p:cNvPr id="79877" name="TextBox 9"/>
          <p:cNvSpPr txBox="1">
            <a:spLocks noChangeArrowheads="1"/>
          </p:cNvSpPr>
          <p:nvPr/>
        </p:nvSpPr>
        <p:spPr bwMode="auto">
          <a:xfrm>
            <a:off x="304800" y="3276600"/>
            <a:ext cx="3732213" cy="369888"/>
          </a:xfrm>
          <a:prstGeom prst="rect">
            <a:avLst/>
          </a:prstGeom>
          <a:noFill/>
          <a:ln w="9525">
            <a:noFill/>
            <a:miter lim="800000"/>
            <a:headEnd/>
            <a:tailEnd/>
          </a:ln>
        </p:spPr>
        <p:txBody>
          <a:bodyPr wrap="none">
            <a:spAutoFit/>
          </a:bodyPr>
          <a:lstStyle/>
          <a:p>
            <a:r>
              <a:rPr lang="en-US">
                <a:latin typeface="Calibri" pitchFamily="34" charset="0"/>
              </a:rPr>
              <a:t>With President of Republic of Rwanda</a:t>
            </a:r>
          </a:p>
        </p:txBody>
      </p:sp>
      <p:sp>
        <p:nvSpPr>
          <p:cNvPr id="79878" name="TextBox 9"/>
          <p:cNvSpPr txBox="1">
            <a:spLocks noChangeArrowheads="1"/>
          </p:cNvSpPr>
          <p:nvPr/>
        </p:nvSpPr>
        <p:spPr bwMode="auto">
          <a:xfrm>
            <a:off x="762000" y="6400800"/>
            <a:ext cx="2552700" cy="369888"/>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 </a:t>
            </a:r>
            <a:r>
              <a:rPr lang="en-US">
                <a:latin typeface="Calibri" pitchFamily="34" charset="0"/>
              </a:rPr>
              <a:t>With IT Minister of Israel</a:t>
            </a:r>
          </a:p>
        </p:txBody>
      </p:sp>
      <p:sp>
        <p:nvSpPr>
          <p:cNvPr id="79879" name="TextBox 11"/>
          <p:cNvSpPr txBox="1">
            <a:spLocks noChangeArrowheads="1"/>
          </p:cNvSpPr>
          <p:nvPr/>
        </p:nvSpPr>
        <p:spPr bwMode="auto">
          <a:xfrm>
            <a:off x="4953000" y="6488113"/>
            <a:ext cx="4017963" cy="369887"/>
          </a:xfrm>
          <a:prstGeom prst="rect">
            <a:avLst/>
          </a:prstGeom>
          <a:noFill/>
          <a:ln w="9525">
            <a:noFill/>
            <a:miter lim="800000"/>
            <a:headEnd/>
            <a:tailEnd/>
          </a:ln>
        </p:spPr>
        <p:txBody>
          <a:bodyPr wrap="none">
            <a:spAutoFit/>
          </a:bodyPr>
          <a:lstStyle/>
          <a:p>
            <a:r>
              <a:rPr lang="en-US">
                <a:latin typeface="Calibri" pitchFamily="34" charset="0"/>
              </a:rPr>
              <a:t>With Spokesperson of President of Korea</a:t>
            </a:r>
          </a:p>
        </p:txBody>
      </p:sp>
      <p:pic>
        <p:nvPicPr>
          <p:cNvPr id="79880" name="Picture 2" descr="C:\Documents and Settings\user\Desktop\about cmai\cmai poster\2969178882_4c0325cf7e.jpg"/>
          <p:cNvPicPr>
            <a:picLocks noChangeAspect="1" noChangeArrowheads="1"/>
          </p:cNvPicPr>
          <p:nvPr/>
        </p:nvPicPr>
        <p:blipFill>
          <a:blip r:embed="rId5" cstate="print"/>
          <a:srcRect/>
          <a:stretch>
            <a:fillRect/>
          </a:stretch>
        </p:blipFill>
        <p:spPr bwMode="auto">
          <a:xfrm>
            <a:off x="5105400" y="957263"/>
            <a:ext cx="3733800" cy="2514600"/>
          </a:xfrm>
          <a:prstGeom prst="rect">
            <a:avLst/>
          </a:prstGeom>
          <a:noFill/>
          <a:ln w="9525">
            <a:noFill/>
            <a:miter lim="800000"/>
            <a:headEnd/>
            <a:tailEnd/>
          </a:ln>
        </p:spPr>
      </p:pic>
      <p:sp>
        <p:nvSpPr>
          <p:cNvPr id="79881" name="TextBox 10"/>
          <p:cNvSpPr txBox="1">
            <a:spLocks noChangeArrowheads="1"/>
          </p:cNvSpPr>
          <p:nvPr/>
        </p:nvSpPr>
        <p:spPr bwMode="auto">
          <a:xfrm>
            <a:off x="4953000" y="3471863"/>
            <a:ext cx="4044950" cy="369887"/>
          </a:xfrm>
          <a:prstGeom prst="rect">
            <a:avLst/>
          </a:prstGeom>
          <a:noFill/>
          <a:ln w="9525">
            <a:noFill/>
            <a:miter lim="800000"/>
            <a:headEnd/>
            <a:tailEnd/>
          </a:ln>
        </p:spPr>
        <p:txBody>
          <a:bodyPr wrap="none">
            <a:spAutoFit/>
          </a:bodyPr>
          <a:lstStyle/>
          <a:p>
            <a:r>
              <a:rPr lang="en-US">
                <a:latin typeface="Calibri" pitchFamily="34" charset="0"/>
              </a:rPr>
              <a:t>UAE : Minister of Information Technology</a:t>
            </a:r>
          </a:p>
        </p:txBody>
      </p:sp>
      <p:pic>
        <p:nvPicPr>
          <p:cNvPr id="79882" name="Picture 4" descr="C:\Documents and Settings\Administrator\Desktop\cmai_logo.jpg"/>
          <p:cNvPicPr>
            <a:picLocks noChangeAspect="1" noChangeArrowheads="1"/>
          </p:cNvPicPr>
          <p:nvPr/>
        </p:nvPicPr>
        <p:blipFill>
          <a:blip r:embed="rId6" cstate="print"/>
          <a:srcRect/>
          <a:stretch>
            <a:fillRect/>
          </a:stretch>
        </p:blipFill>
        <p:spPr bwMode="auto">
          <a:xfrm>
            <a:off x="304800" y="14288"/>
            <a:ext cx="2438400" cy="877887"/>
          </a:xfrm>
          <a:prstGeom prst="rect">
            <a:avLst/>
          </a:prstGeom>
          <a:noFill/>
          <a:ln w="9525">
            <a:noFill/>
            <a:miter lim="800000"/>
            <a:headEnd/>
            <a:tailEnd/>
          </a:ln>
        </p:spPr>
      </p:pic>
      <p:sp>
        <p:nvSpPr>
          <p:cNvPr id="11" name="TextBox 10"/>
          <p:cNvSpPr txBox="1"/>
          <p:nvPr/>
        </p:nvSpPr>
        <p:spPr>
          <a:xfrm>
            <a:off x="2895600" y="0"/>
            <a:ext cx="3858749" cy="830997"/>
          </a:xfrm>
          <a:prstGeom prst="rect">
            <a:avLst/>
          </a:prstGeom>
          <a:noFill/>
        </p:spPr>
        <p:txBody>
          <a:bodyPr wrap="none" rtlCol="0">
            <a:spAutoFit/>
          </a:bodyPr>
          <a:lstStyle/>
          <a:p>
            <a:r>
              <a:rPr lang="en-US" sz="2400" b="1" dirty="0" smtClean="0"/>
              <a:t>CMAI Engagements with </a:t>
            </a:r>
          </a:p>
          <a:p>
            <a:r>
              <a:rPr lang="en-US" sz="2400" b="1" dirty="0" smtClean="0"/>
              <a:t>VVIP’s Across Globe</a:t>
            </a:r>
            <a:endParaRPr lang="en-US" sz="2400" b="1" dirty="0"/>
          </a:p>
        </p:txBody>
      </p:sp>
      <p:sp>
        <p:nvSpPr>
          <p:cNvPr id="12" name="TextBox 11"/>
          <p:cNvSpPr txBox="1"/>
          <p:nvPr/>
        </p:nvSpPr>
        <p:spPr>
          <a:xfrm>
            <a:off x="6461977" y="76200"/>
            <a:ext cx="4510823" cy="923330"/>
          </a:xfrm>
          <a:prstGeom prst="rect">
            <a:avLst/>
          </a:prstGeom>
          <a:noFill/>
        </p:spPr>
        <p:txBody>
          <a:bodyPr wrap="square" rtlCol="0">
            <a:spAutoFit/>
          </a:bodyPr>
          <a:lstStyle/>
          <a:p>
            <a:r>
              <a:rPr lang="en-US" u="sng" dirty="0" smtClean="0">
                <a:hlinkClick r:id="rId7"/>
              </a:rPr>
              <a:t>nkgoyals@yahoo.co.in</a:t>
            </a:r>
            <a:r>
              <a:rPr lang="en-US" dirty="0" smtClean="0"/>
              <a:t>, </a:t>
            </a:r>
          </a:p>
          <a:p>
            <a:r>
              <a:rPr lang="en-US" dirty="0" smtClean="0"/>
              <a:t>0 98 111 29879</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0" y="4876800"/>
            <a:ext cx="7239000" cy="1371600"/>
          </a:xfrm>
        </p:spPr>
        <p:txBody>
          <a:bodyPr rtlCol="0">
            <a:normAutofit fontScale="25000" lnSpcReduction="20000"/>
          </a:bodyPr>
          <a:lstStyle/>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2400" b="1" dirty="0" smtClean="0"/>
          </a:p>
          <a:p>
            <a:pPr marL="274320" indent="-274320" eaLnBrk="1" fontAlgn="auto" hangingPunct="1">
              <a:lnSpc>
                <a:spcPct val="90000"/>
              </a:lnSpc>
              <a:spcAft>
                <a:spcPts val="0"/>
              </a:spcAft>
              <a:buFont typeface="Arial" pitchFamily="34" charset="0"/>
              <a:buChar char="•"/>
              <a:defRPr/>
            </a:pPr>
            <a:endParaRPr lang="en-US" sz="5600" b="1" dirty="0" smtClean="0"/>
          </a:p>
          <a:p>
            <a:pPr marL="274320" indent="-274320" eaLnBrk="1" fontAlgn="auto" hangingPunct="1">
              <a:lnSpc>
                <a:spcPct val="90000"/>
              </a:lnSpc>
              <a:spcAft>
                <a:spcPts val="0"/>
              </a:spcAft>
              <a:buFont typeface="Arial" pitchFamily="34" charset="0"/>
              <a:buChar char="•"/>
              <a:defRPr/>
            </a:pPr>
            <a:endParaRPr lang="en-US" sz="5600" b="1" dirty="0" smtClean="0"/>
          </a:p>
          <a:p>
            <a:pPr marL="274320" indent="-274320" algn="ctr" eaLnBrk="1" fontAlgn="auto" hangingPunct="1">
              <a:lnSpc>
                <a:spcPct val="90000"/>
              </a:lnSpc>
              <a:spcAft>
                <a:spcPts val="0"/>
              </a:spcAft>
              <a:buFont typeface="Wingdings" pitchFamily="2" charset="2"/>
              <a:buNone/>
              <a:defRPr/>
            </a:pPr>
            <a:r>
              <a:rPr lang="en-US" sz="5600" b="1" dirty="0" smtClean="0"/>
              <a:t>	</a:t>
            </a:r>
          </a:p>
          <a:p>
            <a:pPr marL="274320" indent="-274320" algn="ctr" eaLnBrk="1" fontAlgn="auto" hangingPunct="1">
              <a:lnSpc>
                <a:spcPct val="90000"/>
              </a:lnSpc>
              <a:spcAft>
                <a:spcPts val="0"/>
              </a:spcAft>
              <a:buFont typeface="Wingdings" pitchFamily="2" charset="2"/>
              <a:buNone/>
              <a:defRPr/>
            </a:pPr>
            <a:r>
              <a:rPr lang="en-US" sz="5600" b="1" dirty="0" smtClean="0"/>
              <a:t> Prof. Goyal with </a:t>
            </a:r>
            <a:r>
              <a:rPr lang="en-US" sz="5600" b="1" dirty="0" err="1" smtClean="0"/>
              <a:t>Hon’ble</a:t>
            </a:r>
            <a:r>
              <a:rPr lang="en-US" sz="5600" b="1" dirty="0" smtClean="0"/>
              <a:t> Prime Minister of South Korea, France, Taiwan</a:t>
            </a:r>
            <a:endParaRPr lang="en-US" sz="5600" dirty="0" smtClean="0"/>
          </a:p>
          <a:p>
            <a:pPr marL="274320" indent="-274320" algn="ctr" eaLnBrk="1" fontAlgn="auto" hangingPunct="1">
              <a:lnSpc>
                <a:spcPct val="90000"/>
              </a:lnSpc>
              <a:spcAft>
                <a:spcPts val="0"/>
              </a:spcAft>
              <a:buFont typeface="Wingdings" pitchFamily="2" charset="2"/>
              <a:buNone/>
              <a:defRPr/>
            </a:pPr>
            <a:endParaRPr lang="en-US" b="1" dirty="0" smtClean="0"/>
          </a:p>
          <a:p>
            <a:pPr marL="274320" indent="-274320" algn="just" eaLnBrk="1" fontAlgn="auto" hangingPunct="1">
              <a:lnSpc>
                <a:spcPct val="90000"/>
              </a:lnSpc>
              <a:spcAft>
                <a:spcPts val="0"/>
              </a:spcAft>
              <a:buFont typeface="Wingdings" pitchFamily="2" charset="2"/>
              <a:buNone/>
              <a:defRPr/>
            </a:pPr>
            <a:r>
              <a:rPr lang="en-US" b="1" dirty="0" smtClean="0"/>
              <a:t>	 </a:t>
            </a:r>
          </a:p>
          <a:p>
            <a:pPr marL="274320" indent="-274320" eaLnBrk="1" fontAlgn="auto" hangingPunct="1">
              <a:lnSpc>
                <a:spcPct val="90000"/>
              </a:lnSpc>
              <a:spcAft>
                <a:spcPts val="0"/>
              </a:spcAft>
              <a:buFont typeface="Arial" pitchFamily="34" charset="0"/>
              <a:buChar char="•"/>
              <a:defRPr/>
            </a:pPr>
            <a:endParaRPr lang="en-US" sz="1100" b="1" dirty="0" smtClean="0"/>
          </a:p>
          <a:p>
            <a:pPr marL="274320" indent="-274320" eaLnBrk="1" fontAlgn="auto" hangingPunct="1">
              <a:lnSpc>
                <a:spcPct val="90000"/>
              </a:lnSpc>
              <a:spcAft>
                <a:spcPts val="0"/>
              </a:spcAft>
              <a:buFont typeface="Arial" pitchFamily="34" charset="0"/>
              <a:buChar char="•"/>
              <a:defRPr/>
            </a:pPr>
            <a:endParaRPr lang="en-US" sz="2400" b="1" dirty="0" smtClean="0"/>
          </a:p>
        </p:txBody>
      </p:sp>
      <p:sp>
        <p:nvSpPr>
          <p:cNvPr id="604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042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60421" name="Rectangle 6"/>
          <p:cNvSpPr>
            <a:spLocks noChangeArrowheads="1"/>
          </p:cNvSpPr>
          <p:nvPr/>
        </p:nvSpPr>
        <p:spPr bwMode="auto">
          <a:xfrm>
            <a:off x="0" y="1847850"/>
            <a:ext cx="9144000" cy="0"/>
          </a:xfrm>
          <a:prstGeom prst="rect">
            <a:avLst/>
          </a:prstGeom>
          <a:noFill/>
          <a:ln w="9525">
            <a:noFill/>
            <a:miter lim="800000"/>
            <a:headEnd/>
            <a:tailEnd/>
          </a:ln>
        </p:spPr>
        <p:txBody>
          <a:bodyPr wrap="none" anchor="ctr">
            <a:spAutoFit/>
          </a:bodyPr>
          <a:lstStyle/>
          <a:p>
            <a:endParaRPr lang="en-US"/>
          </a:p>
        </p:txBody>
      </p:sp>
      <p:sp>
        <p:nvSpPr>
          <p:cNvPr id="6042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60423" name="Picture 8"/>
          <p:cNvPicPr>
            <a:picLocks noChangeAspect="1" noChangeArrowheads="1"/>
          </p:cNvPicPr>
          <p:nvPr/>
        </p:nvPicPr>
        <p:blipFill>
          <a:blip r:embed="rId3" cstate="email"/>
          <a:srcRect/>
          <a:stretch>
            <a:fillRect/>
          </a:stretch>
        </p:blipFill>
        <p:spPr bwMode="auto">
          <a:xfrm>
            <a:off x="990600" y="3810000"/>
            <a:ext cx="4174592" cy="1981200"/>
          </a:xfrm>
          <a:prstGeom prst="rect">
            <a:avLst/>
          </a:prstGeom>
          <a:noFill/>
          <a:ln w="9525">
            <a:noFill/>
            <a:miter lim="800000"/>
            <a:headEnd/>
            <a:tailEnd/>
          </a:ln>
        </p:spPr>
      </p:pic>
      <p:pic>
        <p:nvPicPr>
          <p:cNvPr id="60424" name="Picture 4" descr="C:\Documents and Settings\Administrator\Desktop\cmai_logo.jpg"/>
          <p:cNvPicPr>
            <a:picLocks noChangeAspect="1" noChangeArrowheads="1"/>
          </p:cNvPicPr>
          <p:nvPr/>
        </p:nvPicPr>
        <p:blipFill>
          <a:blip r:embed="rId4" cstate="print"/>
          <a:srcRect/>
          <a:stretch>
            <a:fillRect/>
          </a:stretch>
        </p:blipFill>
        <p:spPr bwMode="auto">
          <a:xfrm>
            <a:off x="0" y="0"/>
            <a:ext cx="2438400" cy="877888"/>
          </a:xfrm>
          <a:prstGeom prst="rect">
            <a:avLst/>
          </a:prstGeom>
          <a:noFill/>
          <a:ln w="9525">
            <a:noFill/>
            <a:miter lim="800000"/>
            <a:headEnd/>
            <a:tailEnd/>
          </a:ln>
        </p:spPr>
      </p:pic>
      <p:pic>
        <p:nvPicPr>
          <p:cNvPr id="9" name="Picture 2" descr="C:\Users\Navtesh\Documents\With France Prime Minister.jpeg"/>
          <p:cNvPicPr>
            <a:picLocks noChangeAspect="1" noChangeArrowheads="1"/>
          </p:cNvPicPr>
          <p:nvPr/>
        </p:nvPicPr>
        <p:blipFill>
          <a:blip r:embed="rId5" cstate="print"/>
          <a:srcRect/>
          <a:stretch>
            <a:fillRect/>
          </a:stretch>
        </p:blipFill>
        <p:spPr bwMode="auto">
          <a:xfrm>
            <a:off x="5562600" y="2514600"/>
            <a:ext cx="3200400" cy="3276600"/>
          </a:xfrm>
          <a:prstGeom prst="rect">
            <a:avLst/>
          </a:prstGeom>
          <a:noFill/>
        </p:spPr>
      </p:pic>
      <p:graphicFrame>
        <p:nvGraphicFramePr>
          <p:cNvPr id="135169" name="Object 1"/>
          <p:cNvGraphicFramePr>
            <a:graphicFrameLocks noChangeAspect="1"/>
          </p:cNvGraphicFramePr>
          <p:nvPr/>
        </p:nvGraphicFramePr>
        <p:xfrm>
          <a:off x="1143000" y="381000"/>
          <a:ext cx="3886200" cy="3303270"/>
        </p:xfrm>
        <a:graphic>
          <a:graphicData uri="http://schemas.openxmlformats.org/presentationml/2006/ole">
            <p:oleObj spid="_x0000_s1026" name="Bitmap Image" r:id="rId6" imgW="6087325" imgH="5172797" progId="PBrush">
              <p:embed/>
            </p:oleObj>
          </a:graphicData>
        </a:graphic>
      </p:graphicFrame>
      <p:sp>
        <p:nvSpPr>
          <p:cNvPr id="11" name="TextBox 10"/>
          <p:cNvSpPr txBox="1"/>
          <p:nvPr/>
        </p:nvSpPr>
        <p:spPr>
          <a:xfrm>
            <a:off x="5029200" y="304800"/>
            <a:ext cx="4510823" cy="646331"/>
          </a:xfrm>
          <a:prstGeom prst="rect">
            <a:avLst/>
          </a:prstGeom>
          <a:noFill/>
        </p:spPr>
        <p:txBody>
          <a:bodyPr wrap="square" rtlCol="0">
            <a:spAutoFit/>
          </a:bodyPr>
          <a:lstStyle/>
          <a:p>
            <a:r>
              <a:rPr lang="en-US" u="sng" dirty="0" smtClean="0">
                <a:hlinkClick r:id="rId7"/>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066800" y="1143000"/>
            <a:ext cx="6954838" cy="4910138"/>
          </a:xfrm>
          <a:prstGeom prst="rect">
            <a:avLst/>
          </a:prstGeom>
          <a:noFill/>
          <a:ln w="9525">
            <a:noFill/>
            <a:miter lim="800000"/>
            <a:headEnd/>
            <a:tailEnd/>
          </a:ln>
        </p:spPr>
      </p:pic>
      <p:pic>
        <p:nvPicPr>
          <p:cNvPr id="81923" name="Picture 4" descr="C:\Documents and Settings\Administrator\Desktop\cmai_logo.jpg"/>
          <p:cNvPicPr>
            <a:picLocks noChangeAspect="1" noChangeArrowheads="1"/>
          </p:cNvPicPr>
          <p:nvPr/>
        </p:nvPicPr>
        <p:blipFill>
          <a:blip r:embed="rId3" cstate="print"/>
          <a:srcRect/>
          <a:stretch>
            <a:fillRect/>
          </a:stretch>
        </p:blipFill>
        <p:spPr bwMode="auto">
          <a:xfrm>
            <a:off x="228600" y="14288"/>
            <a:ext cx="2438400" cy="877887"/>
          </a:xfrm>
          <a:prstGeom prst="rect">
            <a:avLst/>
          </a:prstGeom>
          <a:noFill/>
          <a:ln w="9525">
            <a:noFill/>
            <a:miter lim="800000"/>
            <a:headEnd/>
            <a:tailEnd/>
          </a:ln>
        </p:spPr>
      </p:pic>
      <p:sp>
        <p:nvSpPr>
          <p:cNvPr id="4" name="TextBox 3"/>
          <p:cNvSpPr txBox="1"/>
          <p:nvPr/>
        </p:nvSpPr>
        <p:spPr>
          <a:xfrm>
            <a:off x="5029200" y="304800"/>
            <a:ext cx="4510823" cy="646331"/>
          </a:xfrm>
          <a:prstGeom prst="rect">
            <a:avLst/>
          </a:prstGeom>
          <a:noFill/>
        </p:spPr>
        <p:txBody>
          <a:bodyPr wrap="square" rtlCol="0">
            <a:spAutoFit/>
          </a:bodyPr>
          <a:lstStyle/>
          <a:p>
            <a:r>
              <a:rPr lang="en-US" u="sng" dirty="0" smtClean="0">
                <a:hlinkClick r:id="rId4"/>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52400"/>
            <a:ext cx="7848600" cy="2362200"/>
          </a:xfrm>
        </p:spPr>
        <p:txBody>
          <a:bodyPr/>
          <a:lstStyle/>
          <a:p>
            <a:r>
              <a:rPr lang="en-US" sz="2800" dirty="0" smtClean="0"/>
              <a:t/>
            </a:r>
            <a:br>
              <a:rPr lang="en-US" sz="2800" dirty="0" smtClean="0"/>
            </a:br>
            <a:r>
              <a:rPr lang="en-US" sz="2800" dirty="0" smtClean="0"/>
              <a:t>     	Empowering yourself through education 	and knowledge in post </a:t>
            </a:r>
            <a:r>
              <a:rPr lang="en-US" sz="2800" dirty="0" err="1" smtClean="0"/>
              <a:t>Covid</a:t>
            </a:r>
            <a:r>
              <a:rPr lang="en-US" sz="2800" dirty="0" smtClean="0"/>
              <a:t> era </a:t>
            </a:r>
            <a:endParaRPr lang="en-US" sz="2800" dirty="0"/>
          </a:p>
        </p:txBody>
      </p:sp>
      <p:sp>
        <p:nvSpPr>
          <p:cNvPr id="3075" name="Rectangle 3"/>
          <p:cNvSpPr>
            <a:spLocks noGrp="1" noChangeArrowheads="1"/>
          </p:cNvSpPr>
          <p:nvPr>
            <p:ph type="subTitle" idx="1"/>
          </p:nvPr>
        </p:nvSpPr>
        <p:spPr>
          <a:xfrm>
            <a:off x="1219200" y="3048000"/>
            <a:ext cx="7086600" cy="3657600"/>
          </a:xfrm>
        </p:spPr>
        <p:txBody>
          <a:bodyPr/>
          <a:lstStyle/>
          <a:p>
            <a:pPr eaLnBrk="1" hangingPunct="1">
              <a:lnSpc>
                <a:spcPct val="80000"/>
              </a:lnSpc>
            </a:pPr>
            <a:endParaRPr lang="en-US" sz="1800" i="1" dirty="0" smtClean="0"/>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Keynote Presentation </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By</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Prof NK Goyal, President CMAI</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Chairman Emeritus, TEMA. Vice Chairman ITU APT</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Chairman, ITPS Dubai</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Member, Governing Board Telecom Equipment and Services </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Export Promotion Council  (Govt. of India)</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At</a:t>
            </a:r>
          </a:p>
          <a:p>
            <a:pPr eaLnBrk="1" hangingPunct="1">
              <a:lnSpc>
                <a:spcPct val="80000"/>
              </a:lnSpc>
            </a:pPr>
            <a:r>
              <a:rPr lang="en-US" sz="1800" b="1" dirty="0" smtClean="0"/>
              <a:t>“Transforming Education through Global Collaboration: The Roadmap” </a:t>
            </a:r>
          </a:p>
          <a:p>
            <a:pPr eaLnBrk="1" hangingPunct="1">
              <a:lnSpc>
                <a:spcPct val="80000"/>
              </a:lnSpc>
            </a:pPr>
            <a:r>
              <a:rPr lang="en-US" sz="1800" b="1" dirty="0" err="1" smtClean="0"/>
              <a:t>Sinhgad</a:t>
            </a:r>
            <a:r>
              <a:rPr lang="en-US" sz="1800" b="1" dirty="0" smtClean="0"/>
              <a:t> Technical Education Society’s  </a:t>
            </a:r>
            <a:r>
              <a:rPr lang="en-US" sz="1800" b="1" dirty="0" err="1" smtClean="0"/>
              <a:t>inhgad</a:t>
            </a:r>
            <a:r>
              <a:rPr lang="en-US" sz="1800" b="1" dirty="0" smtClean="0"/>
              <a:t> Institute of Management (SIOM), </a:t>
            </a:r>
            <a:r>
              <a:rPr lang="en-US" sz="1800" b="1" dirty="0" err="1" smtClean="0"/>
              <a:t>Pune</a:t>
            </a:r>
            <a:r>
              <a:rPr lang="en-US" sz="1800" b="1" dirty="0" smtClean="0"/>
              <a:t>(India)</a:t>
            </a:r>
          </a:p>
          <a:p>
            <a:pPr eaLnBrk="1" hangingPunct="1">
              <a:lnSpc>
                <a:spcPct val="80000"/>
              </a:lnSpc>
            </a:pPr>
            <a:r>
              <a:rPr lang="en-US" sz="1800" b="1" dirty="0" smtClean="0">
                <a:latin typeface="Arial Unicode MS" pitchFamily="34" charset="-128"/>
                <a:ea typeface="Arial Unicode MS" pitchFamily="34" charset="-128"/>
                <a:cs typeface="Arial Unicode MS" pitchFamily="34" charset="-128"/>
              </a:rPr>
              <a:t>15</a:t>
            </a:r>
            <a:r>
              <a:rPr lang="en-US" sz="1800" b="1" baseline="30000" dirty="0" smtClean="0">
                <a:latin typeface="Arial Unicode MS" pitchFamily="34" charset="-128"/>
                <a:ea typeface="Arial Unicode MS" pitchFamily="34" charset="-128"/>
                <a:cs typeface="Arial Unicode MS" pitchFamily="34" charset="-128"/>
              </a:rPr>
              <a:t>th</a:t>
            </a:r>
            <a:r>
              <a:rPr lang="en-US" sz="1800" b="1" dirty="0" smtClean="0">
                <a:latin typeface="Arial Unicode MS" pitchFamily="34" charset="-128"/>
                <a:ea typeface="Arial Unicode MS" pitchFamily="34" charset="-128"/>
                <a:cs typeface="Arial Unicode MS" pitchFamily="34" charset="-128"/>
              </a:rPr>
              <a:t> July, 2020     </a:t>
            </a:r>
            <a:r>
              <a:rPr lang="en-US" sz="1800" b="1" dirty="0" smtClean="0">
                <a:latin typeface="Arial Unicode MS" pitchFamily="34" charset="-128"/>
                <a:ea typeface="Arial Unicode MS" pitchFamily="34" charset="-128"/>
                <a:cs typeface="Arial Unicode MS" pitchFamily="34" charset="-128"/>
                <a:hlinkClick r:id="rId3"/>
              </a:rPr>
              <a:t>www.cmai.asia</a:t>
            </a:r>
            <a:r>
              <a:rPr lang="en-US" sz="1800" b="1" dirty="0" smtClean="0">
                <a:latin typeface="Arial Unicode MS" pitchFamily="34" charset="-128"/>
                <a:ea typeface="Arial Unicode MS" pitchFamily="34" charset="-128"/>
                <a:cs typeface="Arial Unicode MS" pitchFamily="34" charset="-128"/>
              </a:rPr>
              <a:t> </a:t>
            </a:r>
          </a:p>
          <a:p>
            <a:pPr eaLnBrk="1" hangingPunct="1">
              <a:lnSpc>
                <a:spcPct val="80000"/>
              </a:lnSpc>
            </a:pPr>
            <a:r>
              <a:rPr lang="en-US" sz="1800" dirty="0" smtClean="0">
                <a:latin typeface="Arial Unicode MS" pitchFamily="34" charset="-128"/>
                <a:ea typeface="Arial Unicode MS" pitchFamily="34" charset="-128"/>
                <a:cs typeface="Arial Unicode MS" pitchFamily="34" charset="-128"/>
              </a:rPr>
              <a:t>    </a:t>
            </a:r>
            <a:br>
              <a:rPr lang="en-US" sz="1800" dirty="0" smtClean="0">
                <a:latin typeface="Arial Unicode MS" pitchFamily="34" charset="-128"/>
                <a:ea typeface="Arial Unicode MS" pitchFamily="34" charset="-128"/>
                <a:cs typeface="Arial Unicode MS" pitchFamily="34" charset="-128"/>
              </a:rPr>
            </a:br>
            <a:endParaRPr lang="en-US" sz="1800" dirty="0" smtClean="0">
              <a:latin typeface="Arial Unicode MS" pitchFamily="34" charset="-128"/>
              <a:ea typeface="Arial Unicode MS" pitchFamily="34" charset="-128"/>
              <a:cs typeface="Arial Unicode MS" pitchFamily="34" charset="-128"/>
            </a:endParaRPr>
          </a:p>
        </p:txBody>
      </p:sp>
      <p:sp>
        <p:nvSpPr>
          <p:cNvPr id="307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3077" name="Picture 4" descr="flag"/>
          <p:cNvPicPr>
            <a:picLocks noChangeAspect="1" noChangeArrowheads="1" noCrop="1"/>
          </p:cNvPicPr>
          <p:nvPr/>
        </p:nvPicPr>
        <p:blipFill>
          <a:blip r:embed="rId4"/>
          <a:srcRect/>
          <a:stretch>
            <a:fillRect/>
          </a:stretch>
        </p:blipFill>
        <p:spPr bwMode="auto">
          <a:xfrm>
            <a:off x="0" y="152400"/>
            <a:ext cx="928688" cy="838200"/>
          </a:xfrm>
          <a:prstGeom prst="rect">
            <a:avLst/>
          </a:prstGeom>
          <a:noFill/>
          <a:ln w="9525">
            <a:noFill/>
            <a:miter lim="800000"/>
            <a:headEnd/>
            <a:tailEnd/>
          </a:ln>
        </p:spPr>
      </p:pic>
      <p:pic>
        <p:nvPicPr>
          <p:cNvPr id="3078" name="Picture 8" descr="C:\Documents and Settings\user\Desktop\logonewcmai.JPG"/>
          <p:cNvPicPr>
            <a:picLocks noChangeAspect="1" noChangeArrowheads="1"/>
          </p:cNvPicPr>
          <p:nvPr/>
        </p:nvPicPr>
        <p:blipFill>
          <a:blip r:embed="rId5"/>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1"/>
          <p:cNvSpPr txBox="1">
            <a:spLocks noChangeArrowheads="1"/>
          </p:cNvSpPr>
          <p:nvPr/>
        </p:nvSpPr>
        <p:spPr bwMode="auto">
          <a:xfrm>
            <a:off x="1222375" y="1295400"/>
            <a:ext cx="7540625" cy="461963"/>
          </a:xfrm>
          <a:prstGeom prst="rect">
            <a:avLst/>
          </a:prstGeom>
          <a:noFill/>
          <a:ln w="9525">
            <a:noFill/>
            <a:miter lim="800000"/>
            <a:headEnd/>
            <a:tailEnd/>
          </a:ln>
        </p:spPr>
        <p:txBody>
          <a:bodyPr wrap="none">
            <a:spAutoFit/>
          </a:bodyPr>
          <a:lstStyle/>
          <a:p>
            <a:r>
              <a:rPr lang="en-US" sz="2400" b="1" u="sng"/>
              <a:t>Vice Chancellors with whom CMAI is associated</a:t>
            </a:r>
          </a:p>
        </p:txBody>
      </p:sp>
      <p:grpSp>
        <p:nvGrpSpPr>
          <p:cNvPr id="2" name="Group 24"/>
          <p:cNvGrpSpPr>
            <a:grpSpLocks/>
          </p:cNvGrpSpPr>
          <p:nvPr/>
        </p:nvGrpSpPr>
        <p:grpSpPr bwMode="auto">
          <a:xfrm>
            <a:off x="76200" y="2286000"/>
            <a:ext cx="8763000" cy="4251325"/>
            <a:chOff x="76200" y="2611272"/>
            <a:chExt cx="6449704" cy="2530093"/>
          </a:xfrm>
        </p:grpSpPr>
        <p:pic>
          <p:nvPicPr>
            <p:cNvPr id="6151" name="Picture 16" descr="http://cmai.asia/vcphoto/dschauhan.jpg"/>
            <p:cNvPicPr>
              <a:picLocks noChangeAspect="1" noChangeArrowheads="1"/>
            </p:cNvPicPr>
            <p:nvPr/>
          </p:nvPicPr>
          <p:blipFill>
            <a:blip r:embed="rId2" cstate="print"/>
            <a:srcRect/>
            <a:stretch>
              <a:fillRect/>
            </a:stretch>
          </p:blipFill>
          <p:spPr bwMode="auto">
            <a:xfrm>
              <a:off x="304800" y="2611272"/>
              <a:ext cx="1143000" cy="993373"/>
            </a:xfrm>
            <a:prstGeom prst="rect">
              <a:avLst/>
            </a:prstGeom>
            <a:noFill/>
            <a:ln w="9525">
              <a:noFill/>
              <a:miter lim="800000"/>
              <a:headEnd/>
              <a:tailEnd/>
            </a:ln>
          </p:spPr>
        </p:pic>
        <p:pic>
          <p:nvPicPr>
            <p:cNvPr id="6152" name="Picture 18" descr="http://cmai.asia/vcphoto/piyush%20trivedi.jpg"/>
            <p:cNvPicPr>
              <a:picLocks noChangeArrowheads="1"/>
            </p:cNvPicPr>
            <p:nvPr/>
          </p:nvPicPr>
          <p:blipFill>
            <a:blip r:embed="rId3" cstate="print"/>
            <a:srcRect/>
            <a:stretch>
              <a:fillRect/>
            </a:stretch>
          </p:blipFill>
          <p:spPr bwMode="auto">
            <a:xfrm>
              <a:off x="1524000" y="2611272"/>
              <a:ext cx="1143000" cy="990600"/>
            </a:xfrm>
            <a:prstGeom prst="rect">
              <a:avLst/>
            </a:prstGeom>
            <a:noFill/>
            <a:ln w="9525">
              <a:noFill/>
              <a:miter lim="800000"/>
              <a:headEnd/>
              <a:tailEnd/>
            </a:ln>
          </p:spPr>
        </p:pic>
        <p:pic>
          <p:nvPicPr>
            <p:cNvPr id="6153" name="Picture 20" descr="http://cmai.asia/vcphoto/sk%20kak.jpg"/>
            <p:cNvPicPr>
              <a:picLocks noChangeArrowheads="1"/>
            </p:cNvPicPr>
            <p:nvPr/>
          </p:nvPicPr>
          <p:blipFill>
            <a:blip r:embed="rId4" cstate="print"/>
            <a:srcRect/>
            <a:stretch>
              <a:fillRect/>
            </a:stretch>
          </p:blipFill>
          <p:spPr bwMode="auto">
            <a:xfrm>
              <a:off x="2819400" y="2611272"/>
              <a:ext cx="1143000" cy="990600"/>
            </a:xfrm>
            <a:prstGeom prst="rect">
              <a:avLst/>
            </a:prstGeom>
            <a:noFill/>
            <a:ln w="9525">
              <a:noFill/>
              <a:miter lim="800000"/>
              <a:headEnd/>
              <a:tailEnd/>
            </a:ln>
          </p:spPr>
        </p:pic>
        <p:pic>
          <p:nvPicPr>
            <p:cNvPr id="6154" name="Picture 22" descr="http://cmai.asia/vcphoto/rajneesh%20arora.jpg"/>
            <p:cNvPicPr>
              <a:picLocks noChangeArrowheads="1"/>
            </p:cNvPicPr>
            <p:nvPr/>
          </p:nvPicPr>
          <p:blipFill>
            <a:blip r:embed="rId5" cstate="print"/>
            <a:srcRect/>
            <a:stretch>
              <a:fillRect/>
            </a:stretch>
          </p:blipFill>
          <p:spPr bwMode="auto">
            <a:xfrm>
              <a:off x="4114800" y="2611272"/>
              <a:ext cx="1143000" cy="990600"/>
            </a:xfrm>
            <a:prstGeom prst="rect">
              <a:avLst/>
            </a:prstGeom>
            <a:noFill/>
            <a:ln w="9525">
              <a:noFill/>
              <a:miter lim="800000"/>
              <a:headEnd/>
              <a:tailEnd/>
            </a:ln>
          </p:spPr>
        </p:pic>
        <p:pic>
          <p:nvPicPr>
            <p:cNvPr id="6155" name="Picture 24" descr="http://cmai.asia/vcphoto/rk%20khandal.jpg"/>
            <p:cNvPicPr>
              <a:picLocks noChangeArrowheads="1"/>
            </p:cNvPicPr>
            <p:nvPr/>
          </p:nvPicPr>
          <p:blipFill>
            <a:blip r:embed="rId6" cstate="print"/>
            <a:srcRect/>
            <a:stretch>
              <a:fillRect/>
            </a:stretch>
          </p:blipFill>
          <p:spPr bwMode="auto">
            <a:xfrm>
              <a:off x="5334000" y="2611272"/>
              <a:ext cx="1143000" cy="990600"/>
            </a:xfrm>
            <a:prstGeom prst="rect">
              <a:avLst/>
            </a:prstGeom>
            <a:noFill/>
            <a:ln w="9525">
              <a:noFill/>
              <a:miter lim="800000"/>
              <a:headEnd/>
              <a:tailEnd/>
            </a:ln>
          </p:spPr>
        </p:pic>
        <p:pic>
          <p:nvPicPr>
            <p:cNvPr id="6156" name="Picture 26" descr="http://cmai.asia/vcphoto/ml%20ranga.jpg"/>
            <p:cNvPicPr>
              <a:picLocks noChangeArrowheads="1"/>
            </p:cNvPicPr>
            <p:nvPr/>
          </p:nvPicPr>
          <p:blipFill>
            <a:blip r:embed="rId7" cstate="print"/>
            <a:srcRect/>
            <a:stretch>
              <a:fillRect/>
            </a:stretch>
          </p:blipFill>
          <p:spPr bwMode="auto">
            <a:xfrm>
              <a:off x="304800" y="3830472"/>
              <a:ext cx="1143000" cy="990600"/>
            </a:xfrm>
            <a:prstGeom prst="rect">
              <a:avLst/>
            </a:prstGeom>
            <a:noFill/>
            <a:ln w="9525">
              <a:noFill/>
              <a:miter lim="800000"/>
              <a:headEnd/>
              <a:tailEnd/>
            </a:ln>
          </p:spPr>
        </p:pic>
        <p:pic>
          <p:nvPicPr>
            <p:cNvPr id="6157" name="Picture 28" descr="http://cmai.asia/vcphoto/h%20s%20chahal.jpg"/>
            <p:cNvPicPr>
              <a:picLocks noChangeArrowheads="1"/>
            </p:cNvPicPr>
            <p:nvPr/>
          </p:nvPicPr>
          <p:blipFill>
            <a:blip r:embed="rId8" cstate="print"/>
            <a:srcRect/>
            <a:stretch>
              <a:fillRect/>
            </a:stretch>
          </p:blipFill>
          <p:spPr bwMode="auto">
            <a:xfrm>
              <a:off x="1600200" y="3830472"/>
              <a:ext cx="1143000" cy="990600"/>
            </a:xfrm>
            <a:prstGeom prst="rect">
              <a:avLst/>
            </a:prstGeom>
            <a:noFill/>
            <a:ln w="9525">
              <a:noFill/>
              <a:miter lim="800000"/>
              <a:headEnd/>
              <a:tailEnd/>
            </a:ln>
          </p:spPr>
        </p:pic>
        <p:pic>
          <p:nvPicPr>
            <p:cNvPr id="6158" name="Picture 30" descr="http://cmai.asia/vcphoto/k%20lal%20kishore.jpg"/>
            <p:cNvPicPr>
              <a:picLocks noChangeArrowheads="1"/>
            </p:cNvPicPr>
            <p:nvPr/>
          </p:nvPicPr>
          <p:blipFill>
            <a:blip r:embed="rId9" cstate="print"/>
            <a:srcRect/>
            <a:stretch>
              <a:fillRect/>
            </a:stretch>
          </p:blipFill>
          <p:spPr bwMode="auto">
            <a:xfrm>
              <a:off x="2895600" y="3830472"/>
              <a:ext cx="1143000" cy="990600"/>
            </a:xfrm>
            <a:prstGeom prst="rect">
              <a:avLst/>
            </a:prstGeom>
            <a:noFill/>
            <a:ln w="9525">
              <a:noFill/>
              <a:miter lim="800000"/>
              <a:headEnd/>
              <a:tailEnd/>
            </a:ln>
          </p:spPr>
        </p:pic>
        <p:pic>
          <p:nvPicPr>
            <p:cNvPr id="6159" name="Picture 32" descr="http://cmai.asia/vcphoto/sudhir%20kumar.jpg"/>
            <p:cNvPicPr>
              <a:picLocks noChangeArrowheads="1"/>
            </p:cNvPicPr>
            <p:nvPr/>
          </p:nvPicPr>
          <p:blipFill>
            <a:blip r:embed="rId10" cstate="print"/>
            <a:srcRect/>
            <a:stretch>
              <a:fillRect/>
            </a:stretch>
          </p:blipFill>
          <p:spPr bwMode="auto">
            <a:xfrm>
              <a:off x="4114800" y="3830472"/>
              <a:ext cx="1143000" cy="990600"/>
            </a:xfrm>
            <a:prstGeom prst="rect">
              <a:avLst/>
            </a:prstGeom>
            <a:noFill/>
            <a:ln w="9525">
              <a:noFill/>
              <a:miter lim="800000"/>
              <a:headEnd/>
              <a:tailEnd/>
            </a:ln>
          </p:spPr>
        </p:pic>
        <p:pic>
          <p:nvPicPr>
            <p:cNvPr id="6160" name="Picture 34" descr="http://cmai.asia/vcphoto/avinash%20c%20pandey.jpg"/>
            <p:cNvPicPr>
              <a:picLocks noChangeArrowheads="1"/>
            </p:cNvPicPr>
            <p:nvPr/>
          </p:nvPicPr>
          <p:blipFill>
            <a:blip r:embed="rId11" cstate="print"/>
            <a:srcRect/>
            <a:stretch>
              <a:fillRect/>
            </a:stretch>
          </p:blipFill>
          <p:spPr bwMode="auto">
            <a:xfrm>
              <a:off x="5334000" y="3830472"/>
              <a:ext cx="1143000" cy="990600"/>
            </a:xfrm>
            <a:prstGeom prst="rect">
              <a:avLst/>
            </a:prstGeom>
            <a:noFill/>
            <a:ln w="9525">
              <a:noFill/>
              <a:miter lim="800000"/>
              <a:headEnd/>
              <a:tailEnd/>
            </a:ln>
          </p:spPr>
        </p:pic>
        <p:sp>
          <p:nvSpPr>
            <p:cNvPr id="6161" name="TextBox 12"/>
            <p:cNvSpPr txBox="1">
              <a:spLocks noChangeArrowheads="1"/>
            </p:cNvSpPr>
            <p:nvPr/>
          </p:nvSpPr>
          <p:spPr bwMode="auto">
            <a:xfrm>
              <a:off x="304800" y="3575045"/>
              <a:ext cx="1192955" cy="323165"/>
            </a:xfrm>
            <a:prstGeom prst="rect">
              <a:avLst/>
            </a:prstGeom>
            <a:noFill/>
            <a:ln w="9525">
              <a:noFill/>
              <a:miter lim="800000"/>
              <a:headEnd/>
              <a:tailEnd/>
            </a:ln>
          </p:spPr>
          <p:txBody>
            <a:bodyPr wrap="none">
              <a:spAutoFit/>
            </a:bodyPr>
            <a:lstStyle/>
            <a:p>
              <a:pPr algn="ctr"/>
              <a:r>
                <a:rPr lang="en-US" sz="500" b="1"/>
                <a:t>Prof. DS Chauhan</a:t>
              </a:r>
              <a:endParaRPr lang="en-US" sz="500"/>
            </a:p>
            <a:p>
              <a:pPr algn="ctr"/>
              <a:r>
                <a:rPr lang="en-US" sz="500" b="1"/>
                <a:t>Vice Chancellor</a:t>
              </a:r>
              <a:endParaRPr lang="en-US" sz="500"/>
            </a:p>
            <a:p>
              <a:pPr algn="ctr"/>
              <a:r>
                <a:rPr lang="en-US" sz="500" b="1"/>
                <a:t>Uttarakhand Technical University, UK </a:t>
              </a:r>
              <a:endParaRPr lang="en-US" sz="500"/>
            </a:p>
          </p:txBody>
        </p:sp>
        <p:sp>
          <p:nvSpPr>
            <p:cNvPr id="6162" name="TextBox 13"/>
            <p:cNvSpPr txBox="1">
              <a:spLocks noChangeArrowheads="1"/>
            </p:cNvSpPr>
            <p:nvPr/>
          </p:nvSpPr>
          <p:spPr bwMode="auto">
            <a:xfrm>
              <a:off x="1399642" y="3584428"/>
              <a:ext cx="1433406" cy="323165"/>
            </a:xfrm>
            <a:prstGeom prst="rect">
              <a:avLst/>
            </a:prstGeom>
            <a:noFill/>
            <a:ln w="9525">
              <a:noFill/>
              <a:miter lim="800000"/>
              <a:headEnd/>
              <a:tailEnd/>
            </a:ln>
          </p:spPr>
          <p:txBody>
            <a:bodyPr wrap="none">
              <a:spAutoFit/>
            </a:bodyPr>
            <a:lstStyle/>
            <a:p>
              <a:pPr algn="ctr"/>
              <a:r>
                <a:rPr lang="en-US" sz="500" b="1"/>
                <a:t>Dr. Piyush Trivedi</a:t>
              </a:r>
            </a:p>
            <a:p>
              <a:pPr algn="ctr"/>
              <a:r>
                <a:rPr lang="en-US" sz="500" b="1"/>
                <a:t>Vice Chancellor</a:t>
              </a:r>
            </a:p>
            <a:p>
              <a:pPr algn="ctr"/>
              <a:r>
                <a:rPr lang="en-US" sz="500" b="1"/>
                <a:t>Rajiv Gandhi Proudyogiki Vishwavidyalaya, MP</a:t>
              </a:r>
              <a:endParaRPr lang="en-US"/>
            </a:p>
          </p:txBody>
        </p:sp>
        <p:sp>
          <p:nvSpPr>
            <p:cNvPr id="6163" name="TextBox 14"/>
            <p:cNvSpPr txBox="1">
              <a:spLocks noChangeArrowheads="1"/>
            </p:cNvSpPr>
            <p:nvPr/>
          </p:nvSpPr>
          <p:spPr bwMode="auto">
            <a:xfrm>
              <a:off x="2881952" y="3601628"/>
              <a:ext cx="1141659" cy="323165"/>
            </a:xfrm>
            <a:prstGeom prst="rect">
              <a:avLst/>
            </a:prstGeom>
            <a:noFill/>
            <a:ln w="9525">
              <a:noFill/>
              <a:miter lim="800000"/>
              <a:headEnd/>
              <a:tailEnd/>
            </a:ln>
          </p:spPr>
          <p:txBody>
            <a:bodyPr wrap="none">
              <a:spAutoFit/>
            </a:bodyPr>
            <a:lstStyle/>
            <a:p>
              <a:pPr algn="ctr"/>
              <a:r>
                <a:rPr lang="en-US" sz="500" b="1"/>
                <a:t>Prof. SK Kak</a:t>
              </a:r>
            </a:p>
            <a:p>
              <a:pPr algn="ctr"/>
              <a:r>
                <a:rPr lang="en-US" sz="500" b="1"/>
                <a:t>Vice Chancellor</a:t>
              </a:r>
            </a:p>
            <a:p>
              <a:pPr algn="ctr"/>
              <a:r>
                <a:rPr lang="en-US" sz="500" b="1"/>
                <a:t>Mahamaya Technical University, UP</a:t>
              </a:r>
              <a:endParaRPr lang="en-US"/>
            </a:p>
          </p:txBody>
        </p:sp>
        <p:sp>
          <p:nvSpPr>
            <p:cNvPr id="6164" name="TextBox 15"/>
            <p:cNvSpPr txBox="1">
              <a:spLocks noChangeArrowheads="1"/>
            </p:cNvSpPr>
            <p:nvPr/>
          </p:nvSpPr>
          <p:spPr bwMode="auto">
            <a:xfrm>
              <a:off x="4130955" y="3580093"/>
              <a:ext cx="1114409" cy="323165"/>
            </a:xfrm>
            <a:prstGeom prst="rect">
              <a:avLst/>
            </a:prstGeom>
            <a:noFill/>
            <a:ln w="9525">
              <a:noFill/>
              <a:miter lim="800000"/>
              <a:headEnd/>
              <a:tailEnd/>
            </a:ln>
          </p:spPr>
          <p:txBody>
            <a:bodyPr wrap="none">
              <a:spAutoFit/>
            </a:bodyPr>
            <a:lstStyle/>
            <a:p>
              <a:pPr algn="ctr"/>
              <a:r>
                <a:rPr lang="en-US" sz="500" b="1"/>
                <a:t>Dr. Rajneesh Arora</a:t>
              </a:r>
            </a:p>
            <a:p>
              <a:pPr algn="ctr"/>
              <a:r>
                <a:rPr lang="en-US" sz="500" b="1"/>
                <a:t>Vice Chancellor</a:t>
              </a:r>
            </a:p>
            <a:p>
              <a:pPr algn="ctr"/>
              <a:r>
                <a:rPr lang="en-US" sz="500" b="1"/>
                <a:t>Punjab Technical University Punjab</a:t>
              </a:r>
              <a:endParaRPr lang="en-US"/>
            </a:p>
          </p:txBody>
        </p:sp>
        <p:sp>
          <p:nvSpPr>
            <p:cNvPr id="6165" name="TextBox 16"/>
            <p:cNvSpPr txBox="1">
              <a:spLocks noChangeArrowheads="1"/>
            </p:cNvSpPr>
            <p:nvPr/>
          </p:nvSpPr>
          <p:spPr bwMode="auto">
            <a:xfrm>
              <a:off x="5316919" y="3592245"/>
              <a:ext cx="1208985" cy="323165"/>
            </a:xfrm>
            <a:prstGeom prst="rect">
              <a:avLst/>
            </a:prstGeom>
            <a:noFill/>
            <a:ln w="9525">
              <a:noFill/>
              <a:miter lim="800000"/>
              <a:headEnd/>
              <a:tailEnd/>
            </a:ln>
          </p:spPr>
          <p:txBody>
            <a:bodyPr wrap="none">
              <a:spAutoFit/>
            </a:bodyPr>
            <a:lstStyle/>
            <a:p>
              <a:pPr algn="ctr"/>
              <a:r>
                <a:rPr lang="en-US" sz="500" b="1"/>
                <a:t>Dr. RK Khandal</a:t>
              </a:r>
            </a:p>
            <a:p>
              <a:pPr algn="ctr"/>
              <a:r>
                <a:rPr lang="en-US" sz="500" b="1"/>
                <a:t>Vice Chancellor</a:t>
              </a:r>
            </a:p>
            <a:p>
              <a:pPr algn="ctr"/>
              <a:r>
                <a:rPr lang="en-US" sz="500" b="1"/>
                <a:t>Uttar Pradesh Technical University, UP</a:t>
              </a:r>
              <a:endParaRPr lang="en-US"/>
            </a:p>
          </p:txBody>
        </p:sp>
        <p:sp>
          <p:nvSpPr>
            <p:cNvPr id="6166" name="TextBox 17"/>
            <p:cNvSpPr txBox="1">
              <a:spLocks noChangeArrowheads="1"/>
            </p:cNvSpPr>
            <p:nvPr/>
          </p:nvSpPr>
          <p:spPr bwMode="auto">
            <a:xfrm>
              <a:off x="76200" y="4800805"/>
              <a:ext cx="1523174" cy="323165"/>
            </a:xfrm>
            <a:prstGeom prst="rect">
              <a:avLst/>
            </a:prstGeom>
            <a:noFill/>
            <a:ln w="9525">
              <a:noFill/>
              <a:miter lim="800000"/>
              <a:headEnd/>
              <a:tailEnd/>
            </a:ln>
          </p:spPr>
          <p:txBody>
            <a:bodyPr wrap="none">
              <a:spAutoFit/>
            </a:bodyPr>
            <a:lstStyle/>
            <a:p>
              <a:pPr algn="ctr"/>
              <a:r>
                <a:rPr lang="en-US" sz="500" b="1"/>
                <a:t>Dr. ML Ranga</a:t>
              </a:r>
              <a:endParaRPr lang="en-US" sz="500"/>
            </a:p>
            <a:p>
              <a:pPr algn="ctr"/>
              <a:r>
                <a:rPr lang="en-US" sz="500" b="1"/>
                <a:t>Vice Chancellor</a:t>
              </a:r>
              <a:endParaRPr lang="en-US" sz="500"/>
            </a:p>
            <a:p>
              <a:pPr algn="ctr"/>
              <a:r>
                <a:rPr lang="en-US" sz="500" b="1"/>
                <a:t>Guru Jambheshwar University of Sci &amp; Tech., Hisar</a:t>
              </a:r>
              <a:endParaRPr lang="en-US" sz="500"/>
            </a:p>
          </p:txBody>
        </p:sp>
        <p:sp>
          <p:nvSpPr>
            <p:cNvPr id="6167" name="TextBox 18"/>
            <p:cNvSpPr txBox="1">
              <a:spLocks noChangeArrowheads="1"/>
            </p:cNvSpPr>
            <p:nvPr/>
          </p:nvSpPr>
          <p:spPr bwMode="auto">
            <a:xfrm>
              <a:off x="1676400" y="4810383"/>
              <a:ext cx="1019831" cy="323165"/>
            </a:xfrm>
            <a:prstGeom prst="rect">
              <a:avLst/>
            </a:prstGeom>
            <a:noFill/>
            <a:ln w="9525">
              <a:noFill/>
              <a:miter lim="800000"/>
              <a:headEnd/>
              <a:tailEnd/>
            </a:ln>
          </p:spPr>
          <p:txBody>
            <a:bodyPr wrap="none">
              <a:spAutoFit/>
            </a:bodyPr>
            <a:lstStyle/>
            <a:p>
              <a:pPr algn="ctr"/>
              <a:r>
                <a:rPr lang="en-US" sz="500" b="1"/>
                <a:t>Prof. HS Chahal</a:t>
              </a:r>
            </a:p>
            <a:p>
              <a:pPr algn="ctr"/>
              <a:r>
                <a:rPr lang="en-US" sz="500" b="1"/>
                <a:t>Vice Chancellor</a:t>
              </a:r>
            </a:p>
            <a:p>
              <a:pPr algn="ctr"/>
              <a:r>
                <a:rPr lang="en-US" sz="500" b="1"/>
                <a:t>Maharishi Dayanand University</a:t>
              </a:r>
              <a:endParaRPr lang="en-US"/>
            </a:p>
          </p:txBody>
        </p:sp>
        <p:sp>
          <p:nvSpPr>
            <p:cNvPr id="6168" name="TextBox 19"/>
            <p:cNvSpPr txBox="1">
              <a:spLocks noChangeArrowheads="1"/>
            </p:cNvSpPr>
            <p:nvPr/>
          </p:nvSpPr>
          <p:spPr bwMode="auto">
            <a:xfrm>
              <a:off x="3124200" y="4808818"/>
              <a:ext cx="668774" cy="323165"/>
            </a:xfrm>
            <a:prstGeom prst="rect">
              <a:avLst/>
            </a:prstGeom>
            <a:noFill/>
            <a:ln w="9525">
              <a:noFill/>
              <a:miter lim="800000"/>
              <a:headEnd/>
              <a:tailEnd/>
            </a:ln>
          </p:spPr>
          <p:txBody>
            <a:bodyPr wrap="none">
              <a:spAutoFit/>
            </a:bodyPr>
            <a:lstStyle/>
            <a:p>
              <a:pPr algn="ctr"/>
              <a:r>
                <a:rPr lang="en-US" sz="500" b="1"/>
                <a:t>Prof. K Lal Kishore</a:t>
              </a:r>
            </a:p>
            <a:p>
              <a:pPr algn="ctr"/>
              <a:r>
                <a:rPr lang="en-US" sz="500" b="1"/>
                <a:t>Vice Chancellor</a:t>
              </a:r>
            </a:p>
            <a:p>
              <a:pPr algn="ctr"/>
              <a:r>
                <a:rPr lang="en-US" sz="500" b="1"/>
                <a:t>JNTU, Anantapur</a:t>
              </a:r>
              <a:endParaRPr lang="en-US"/>
            </a:p>
          </p:txBody>
        </p:sp>
        <p:sp>
          <p:nvSpPr>
            <p:cNvPr id="6169" name="TextBox 20"/>
            <p:cNvSpPr txBox="1">
              <a:spLocks noChangeArrowheads="1"/>
            </p:cNvSpPr>
            <p:nvPr/>
          </p:nvSpPr>
          <p:spPr bwMode="auto">
            <a:xfrm>
              <a:off x="4156618" y="4818200"/>
              <a:ext cx="1143262" cy="323165"/>
            </a:xfrm>
            <a:prstGeom prst="rect">
              <a:avLst/>
            </a:prstGeom>
            <a:noFill/>
            <a:ln w="9525">
              <a:noFill/>
              <a:miter lim="800000"/>
              <a:headEnd/>
              <a:tailEnd/>
            </a:ln>
          </p:spPr>
          <p:txBody>
            <a:bodyPr wrap="none">
              <a:spAutoFit/>
            </a:bodyPr>
            <a:lstStyle/>
            <a:p>
              <a:pPr algn="ctr"/>
              <a:r>
                <a:rPr lang="en-US" sz="500" b="1"/>
                <a:t>Shri. Sudhir Kumar (IAS)</a:t>
              </a:r>
            </a:p>
            <a:p>
              <a:pPr algn="ctr"/>
              <a:r>
                <a:rPr lang="en-US" sz="500" b="1"/>
                <a:t>Vice Chairman</a:t>
              </a:r>
            </a:p>
            <a:p>
              <a:pPr algn="ctr"/>
              <a:r>
                <a:rPr lang="en-US" sz="500" b="1"/>
                <a:t>State Board of Technical Education, </a:t>
              </a:r>
            </a:p>
          </p:txBody>
        </p:sp>
        <p:sp>
          <p:nvSpPr>
            <p:cNvPr id="6170" name="TextBox 21"/>
            <p:cNvSpPr txBox="1">
              <a:spLocks noChangeArrowheads="1"/>
            </p:cNvSpPr>
            <p:nvPr/>
          </p:nvSpPr>
          <p:spPr bwMode="auto">
            <a:xfrm>
              <a:off x="5390587" y="4799668"/>
              <a:ext cx="1010213" cy="323165"/>
            </a:xfrm>
            <a:prstGeom prst="rect">
              <a:avLst/>
            </a:prstGeom>
            <a:noFill/>
            <a:ln w="9525">
              <a:noFill/>
              <a:miter lim="800000"/>
              <a:headEnd/>
              <a:tailEnd/>
            </a:ln>
          </p:spPr>
          <p:txBody>
            <a:bodyPr wrap="none">
              <a:spAutoFit/>
            </a:bodyPr>
            <a:lstStyle/>
            <a:p>
              <a:pPr algn="ctr"/>
              <a:r>
                <a:rPr lang="en-US" sz="500" b="1"/>
                <a:t>Prof. Avinash C pandey</a:t>
              </a:r>
            </a:p>
            <a:p>
              <a:pPr algn="ctr"/>
              <a:r>
                <a:rPr lang="en-US" sz="500" b="1"/>
                <a:t>Vice Chancellor</a:t>
              </a:r>
            </a:p>
            <a:p>
              <a:pPr algn="ctr"/>
              <a:r>
                <a:rPr lang="en-US" sz="500" b="1"/>
                <a:t>Bundelkhand University, Jhansi</a:t>
              </a:r>
              <a:endParaRPr lang="en-US"/>
            </a:p>
          </p:txBody>
        </p:sp>
      </p:grpSp>
      <p:pic>
        <p:nvPicPr>
          <p:cNvPr id="6148" name="Picture 8" descr="C:\Documents and Settings\user\Desktop\logonewcmai.JPG"/>
          <p:cNvPicPr>
            <a:picLocks noChangeAspect="1" noChangeArrowheads="1"/>
          </p:cNvPicPr>
          <p:nvPr/>
        </p:nvPicPr>
        <p:blipFill>
          <a:blip r:embed="rId12" cstate="print"/>
          <a:srcRect/>
          <a:stretch>
            <a:fillRect/>
          </a:stretch>
        </p:blipFill>
        <p:spPr bwMode="auto">
          <a:xfrm>
            <a:off x="0" y="11113"/>
            <a:ext cx="3013075" cy="815975"/>
          </a:xfrm>
          <a:prstGeom prst="rect">
            <a:avLst/>
          </a:prstGeom>
          <a:noFill/>
          <a:ln w="9525">
            <a:noFill/>
            <a:miter lim="800000"/>
            <a:headEnd/>
            <a:tailEnd/>
          </a:ln>
        </p:spPr>
      </p:pic>
      <p:pic>
        <p:nvPicPr>
          <p:cNvPr id="6149" name="Picture 23" descr="flag"/>
          <p:cNvPicPr>
            <a:picLocks noChangeAspect="1" noChangeArrowheads="1" noCrop="1"/>
          </p:cNvPicPr>
          <p:nvPr/>
        </p:nvPicPr>
        <p:blipFill>
          <a:blip r:embed="rId13" cstate="print"/>
          <a:srcRect/>
          <a:stretch>
            <a:fillRect/>
          </a:stretch>
        </p:blipFill>
        <p:spPr bwMode="auto">
          <a:xfrm>
            <a:off x="8496300" y="0"/>
            <a:ext cx="647700" cy="476250"/>
          </a:xfrm>
          <a:prstGeom prst="rect">
            <a:avLst/>
          </a:prstGeom>
          <a:noFill/>
          <a:ln w="9525">
            <a:noFill/>
            <a:miter lim="800000"/>
            <a:headEnd/>
            <a:tailEnd/>
          </a:ln>
        </p:spPr>
      </p:pic>
      <p:sp>
        <p:nvSpPr>
          <p:cNvPr id="6150" name="TextBox 25"/>
          <p:cNvSpPr txBox="1">
            <a:spLocks noChangeArrowheads="1"/>
          </p:cNvSpPr>
          <p:nvPr/>
        </p:nvSpPr>
        <p:spPr bwMode="auto">
          <a:xfrm>
            <a:off x="8020050" y="6626225"/>
            <a:ext cx="1122363" cy="277813"/>
          </a:xfrm>
          <a:prstGeom prst="rect">
            <a:avLst/>
          </a:prstGeom>
          <a:noFill/>
          <a:ln w="9525">
            <a:noFill/>
            <a:miter lim="800000"/>
            <a:headEnd/>
            <a:tailEnd/>
          </a:ln>
        </p:spPr>
        <p:txBody>
          <a:bodyPr wrap="none">
            <a:spAutoFit/>
          </a:bodyPr>
          <a:lstStyle/>
          <a:p>
            <a:r>
              <a:rPr lang="en-US" sz="1200" b="1"/>
              <a:t>And More….</a:t>
            </a:r>
          </a:p>
        </p:txBody>
      </p:sp>
      <p:sp>
        <p:nvSpPr>
          <p:cNvPr id="27" name="TextBox 26"/>
          <p:cNvSpPr txBox="1"/>
          <p:nvPr/>
        </p:nvSpPr>
        <p:spPr>
          <a:xfrm>
            <a:off x="4419600" y="304800"/>
            <a:ext cx="4510823" cy="646331"/>
          </a:xfrm>
          <a:prstGeom prst="rect">
            <a:avLst/>
          </a:prstGeom>
          <a:noFill/>
        </p:spPr>
        <p:txBody>
          <a:bodyPr wrap="square" rtlCol="0">
            <a:spAutoFit/>
          </a:bodyPr>
          <a:lstStyle/>
          <a:p>
            <a:r>
              <a:rPr lang="en-US" u="sng" dirty="0" smtClean="0">
                <a:hlinkClick r:id="rId14"/>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1222375" y="1295400"/>
            <a:ext cx="7540625" cy="461963"/>
          </a:xfrm>
          <a:prstGeom prst="rect">
            <a:avLst/>
          </a:prstGeom>
          <a:noFill/>
          <a:ln w="9525">
            <a:noFill/>
            <a:miter lim="800000"/>
            <a:headEnd/>
            <a:tailEnd/>
          </a:ln>
        </p:spPr>
        <p:txBody>
          <a:bodyPr wrap="none">
            <a:spAutoFit/>
          </a:bodyPr>
          <a:lstStyle/>
          <a:p>
            <a:r>
              <a:rPr lang="en-US" sz="2400" b="1" u="sng"/>
              <a:t>Vice Chancellors with whom CMAI is associated</a:t>
            </a:r>
          </a:p>
        </p:txBody>
      </p:sp>
      <p:pic>
        <p:nvPicPr>
          <p:cNvPr id="7171" name="Picture 8" descr="C:\Documents and Settings\user\Desktop\logonewcmai.JPG"/>
          <p:cNvPicPr>
            <a:picLocks noChangeAspect="1" noChangeArrowheads="1"/>
          </p:cNvPicPr>
          <p:nvPr/>
        </p:nvPicPr>
        <p:blipFill>
          <a:blip r:embed="rId2" cstate="print"/>
          <a:srcRect/>
          <a:stretch>
            <a:fillRect/>
          </a:stretch>
        </p:blipFill>
        <p:spPr bwMode="auto">
          <a:xfrm>
            <a:off x="0" y="11113"/>
            <a:ext cx="3013075" cy="815975"/>
          </a:xfrm>
          <a:prstGeom prst="rect">
            <a:avLst/>
          </a:prstGeom>
          <a:noFill/>
          <a:ln w="9525">
            <a:noFill/>
            <a:miter lim="800000"/>
            <a:headEnd/>
            <a:tailEnd/>
          </a:ln>
        </p:spPr>
      </p:pic>
      <p:pic>
        <p:nvPicPr>
          <p:cNvPr id="7173" name="Picture 2" descr="http://gauhati.ac.in/files/uploaded_files/file1031.jpg"/>
          <p:cNvPicPr>
            <a:picLocks noChangeAspect="1" noChangeArrowheads="1"/>
          </p:cNvPicPr>
          <p:nvPr/>
        </p:nvPicPr>
        <p:blipFill>
          <a:blip r:embed="rId3" cstate="print"/>
          <a:srcRect/>
          <a:stretch>
            <a:fillRect/>
          </a:stretch>
        </p:blipFill>
        <p:spPr bwMode="auto">
          <a:xfrm>
            <a:off x="152400" y="2209800"/>
            <a:ext cx="1676400" cy="1676400"/>
          </a:xfrm>
          <a:prstGeom prst="rect">
            <a:avLst/>
          </a:prstGeom>
          <a:noFill/>
          <a:ln w="9525">
            <a:noFill/>
            <a:miter lim="800000"/>
            <a:headEnd/>
            <a:tailEnd/>
          </a:ln>
        </p:spPr>
      </p:pic>
      <p:pic>
        <p:nvPicPr>
          <p:cNvPr id="7174" name="Picture 4" descr="http://i.imgur.com/JVTvb.jpg"/>
          <p:cNvPicPr>
            <a:picLocks noChangeArrowheads="1"/>
          </p:cNvPicPr>
          <p:nvPr/>
        </p:nvPicPr>
        <p:blipFill>
          <a:blip r:embed="rId4" cstate="print"/>
          <a:srcRect/>
          <a:stretch>
            <a:fillRect/>
          </a:stretch>
        </p:blipFill>
        <p:spPr bwMode="auto">
          <a:xfrm>
            <a:off x="2514600" y="2209800"/>
            <a:ext cx="1673225" cy="1673225"/>
          </a:xfrm>
          <a:prstGeom prst="rect">
            <a:avLst/>
          </a:prstGeom>
          <a:noFill/>
          <a:ln w="9525">
            <a:noFill/>
            <a:miter lim="800000"/>
            <a:headEnd/>
            <a:tailEnd/>
          </a:ln>
        </p:spPr>
      </p:pic>
      <p:sp>
        <p:nvSpPr>
          <p:cNvPr id="7175" name="TextBox 20"/>
          <p:cNvSpPr txBox="1">
            <a:spLocks noChangeArrowheads="1"/>
          </p:cNvSpPr>
          <p:nvPr/>
        </p:nvSpPr>
        <p:spPr bwMode="auto">
          <a:xfrm>
            <a:off x="617538" y="3848100"/>
            <a:ext cx="763587" cy="322263"/>
          </a:xfrm>
          <a:prstGeom prst="rect">
            <a:avLst/>
          </a:prstGeom>
          <a:noFill/>
          <a:ln w="9525">
            <a:noFill/>
            <a:miter lim="800000"/>
            <a:headEnd/>
            <a:tailEnd/>
          </a:ln>
        </p:spPr>
        <p:txBody>
          <a:bodyPr wrap="none">
            <a:spAutoFit/>
          </a:bodyPr>
          <a:lstStyle/>
          <a:p>
            <a:pPr algn="ctr"/>
            <a:r>
              <a:rPr lang="en-US" sz="500" b="1"/>
              <a:t>Dr. Mridul Hazarika</a:t>
            </a:r>
          </a:p>
          <a:p>
            <a:pPr algn="ctr"/>
            <a:r>
              <a:rPr lang="en-US" sz="500" b="1"/>
              <a:t>Vice Chancellor</a:t>
            </a:r>
          </a:p>
          <a:p>
            <a:pPr algn="ctr"/>
            <a:r>
              <a:rPr lang="en-US" sz="500" b="1"/>
              <a:t>Gauhati University</a:t>
            </a:r>
          </a:p>
        </p:txBody>
      </p:sp>
      <p:sp>
        <p:nvSpPr>
          <p:cNvPr id="7176" name="TextBox 20"/>
          <p:cNvSpPr txBox="1">
            <a:spLocks noChangeArrowheads="1"/>
          </p:cNvSpPr>
          <p:nvPr/>
        </p:nvSpPr>
        <p:spPr bwMode="auto">
          <a:xfrm>
            <a:off x="3008313" y="3835400"/>
            <a:ext cx="860425" cy="323850"/>
          </a:xfrm>
          <a:prstGeom prst="rect">
            <a:avLst/>
          </a:prstGeom>
          <a:noFill/>
          <a:ln w="9525">
            <a:noFill/>
            <a:miter lim="800000"/>
            <a:headEnd/>
            <a:tailEnd/>
          </a:ln>
        </p:spPr>
        <p:txBody>
          <a:bodyPr wrap="none">
            <a:spAutoFit/>
          </a:bodyPr>
          <a:lstStyle/>
          <a:p>
            <a:pPr algn="ctr"/>
            <a:r>
              <a:rPr lang="en-US" sz="500" b="1"/>
              <a:t>Prof. R.Lalthantluanga</a:t>
            </a:r>
          </a:p>
          <a:p>
            <a:pPr algn="ctr"/>
            <a:r>
              <a:rPr lang="en-US" sz="500" b="1"/>
              <a:t>Vice Chancellor</a:t>
            </a:r>
          </a:p>
          <a:p>
            <a:pPr algn="ctr"/>
            <a:r>
              <a:rPr lang="en-US" sz="500" b="1"/>
              <a:t>Mizoram University</a:t>
            </a:r>
          </a:p>
        </p:txBody>
      </p:sp>
      <p:pic>
        <p:nvPicPr>
          <p:cNvPr id="7177" name="Picture 6" descr="vc"/>
          <p:cNvPicPr>
            <a:picLocks noChangeArrowheads="1"/>
          </p:cNvPicPr>
          <p:nvPr/>
        </p:nvPicPr>
        <p:blipFill>
          <a:blip r:embed="rId5" cstate="print"/>
          <a:srcRect/>
          <a:stretch>
            <a:fillRect/>
          </a:stretch>
        </p:blipFill>
        <p:spPr bwMode="auto">
          <a:xfrm>
            <a:off x="4803775" y="2209800"/>
            <a:ext cx="1673225" cy="1673225"/>
          </a:xfrm>
          <a:prstGeom prst="rect">
            <a:avLst/>
          </a:prstGeom>
          <a:noFill/>
          <a:ln w="9525">
            <a:noFill/>
            <a:miter lim="800000"/>
            <a:headEnd/>
            <a:tailEnd/>
          </a:ln>
        </p:spPr>
      </p:pic>
      <p:sp>
        <p:nvSpPr>
          <p:cNvPr id="7178" name="TextBox 20"/>
          <p:cNvSpPr txBox="1">
            <a:spLocks noChangeArrowheads="1"/>
          </p:cNvSpPr>
          <p:nvPr/>
        </p:nvSpPr>
        <p:spPr bwMode="auto">
          <a:xfrm>
            <a:off x="5227638" y="3846513"/>
            <a:ext cx="757237" cy="322262"/>
          </a:xfrm>
          <a:prstGeom prst="rect">
            <a:avLst/>
          </a:prstGeom>
          <a:noFill/>
          <a:ln w="9525">
            <a:noFill/>
            <a:miter lim="800000"/>
            <a:headEnd/>
            <a:tailEnd/>
          </a:ln>
        </p:spPr>
        <p:txBody>
          <a:bodyPr wrap="none">
            <a:spAutoFit/>
          </a:bodyPr>
          <a:lstStyle/>
          <a:p>
            <a:pPr algn="ctr"/>
            <a:r>
              <a:rPr lang="en-US" sz="500" b="1"/>
              <a:t>Dr. H. Maheshappa</a:t>
            </a:r>
          </a:p>
          <a:p>
            <a:pPr algn="ctr"/>
            <a:r>
              <a:rPr lang="en-US" sz="500" b="1"/>
              <a:t>Vice Chancellor</a:t>
            </a:r>
          </a:p>
          <a:p>
            <a:pPr algn="ctr"/>
            <a:r>
              <a:rPr lang="en-US" sz="500" b="1"/>
              <a:t>VTU</a:t>
            </a:r>
          </a:p>
        </p:txBody>
      </p:sp>
      <p:pic>
        <p:nvPicPr>
          <p:cNvPr id="7179" name="Picture 7"/>
          <p:cNvPicPr>
            <a:picLocks noChangeArrowheads="1"/>
          </p:cNvPicPr>
          <p:nvPr/>
        </p:nvPicPr>
        <p:blipFill>
          <a:blip r:embed="rId6" cstate="print"/>
          <a:srcRect/>
          <a:stretch>
            <a:fillRect/>
          </a:stretch>
        </p:blipFill>
        <p:spPr bwMode="auto">
          <a:xfrm>
            <a:off x="3592513" y="4419600"/>
            <a:ext cx="1673225" cy="1673225"/>
          </a:xfrm>
          <a:prstGeom prst="rect">
            <a:avLst/>
          </a:prstGeom>
          <a:noFill/>
          <a:ln w="9525">
            <a:noFill/>
            <a:miter lim="800000"/>
            <a:headEnd/>
            <a:tailEnd/>
          </a:ln>
        </p:spPr>
      </p:pic>
      <p:sp>
        <p:nvSpPr>
          <p:cNvPr id="7180" name="TextBox 20"/>
          <p:cNvSpPr txBox="1">
            <a:spLocks noChangeArrowheads="1"/>
          </p:cNvSpPr>
          <p:nvPr/>
        </p:nvSpPr>
        <p:spPr bwMode="auto">
          <a:xfrm>
            <a:off x="4206875" y="6065838"/>
            <a:ext cx="681038" cy="323850"/>
          </a:xfrm>
          <a:prstGeom prst="rect">
            <a:avLst/>
          </a:prstGeom>
          <a:noFill/>
          <a:ln w="9525">
            <a:noFill/>
            <a:miter lim="800000"/>
            <a:headEnd/>
            <a:tailEnd/>
          </a:ln>
        </p:spPr>
        <p:txBody>
          <a:bodyPr wrap="none">
            <a:spAutoFit/>
          </a:bodyPr>
          <a:lstStyle/>
          <a:p>
            <a:pPr algn="ctr"/>
            <a:r>
              <a:rPr lang="en-US" sz="500" b="1"/>
              <a:t>Prof. P.P Mathur</a:t>
            </a:r>
          </a:p>
          <a:p>
            <a:pPr algn="ctr"/>
            <a:r>
              <a:rPr lang="en-US" sz="500" b="1"/>
              <a:t>Vice Chancellor</a:t>
            </a:r>
          </a:p>
          <a:p>
            <a:pPr algn="ctr"/>
            <a:r>
              <a:rPr lang="en-US" sz="500" b="1"/>
              <a:t>KIIT University</a:t>
            </a:r>
          </a:p>
        </p:txBody>
      </p:sp>
      <p:pic>
        <p:nvPicPr>
          <p:cNvPr id="7181" name="Picture 9" descr="http://www.newswing.com/sites/default/files/styles/medium/public/lnbhagat_vcRU.jpg?itok=2FbpziG6"/>
          <p:cNvPicPr>
            <a:picLocks noChangeArrowheads="1"/>
          </p:cNvPicPr>
          <p:nvPr/>
        </p:nvPicPr>
        <p:blipFill>
          <a:blip r:embed="rId7" cstate="print"/>
          <a:srcRect/>
          <a:stretch>
            <a:fillRect/>
          </a:stretch>
        </p:blipFill>
        <p:spPr bwMode="auto">
          <a:xfrm>
            <a:off x="87313" y="4419600"/>
            <a:ext cx="1673225" cy="1673225"/>
          </a:xfrm>
          <a:prstGeom prst="rect">
            <a:avLst/>
          </a:prstGeom>
          <a:noFill/>
          <a:ln w="9525">
            <a:noFill/>
            <a:miter lim="800000"/>
            <a:headEnd/>
            <a:tailEnd/>
          </a:ln>
        </p:spPr>
      </p:pic>
      <p:sp>
        <p:nvSpPr>
          <p:cNvPr id="7182" name="TextBox 20"/>
          <p:cNvSpPr txBox="1">
            <a:spLocks noChangeArrowheads="1"/>
          </p:cNvSpPr>
          <p:nvPr/>
        </p:nvSpPr>
        <p:spPr bwMode="auto">
          <a:xfrm>
            <a:off x="619125" y="6046788"/>
            <a:ext cx="722313" cy="323850"/>
          </a:xfrm>
          <a:prstGeom prst="rect">
            <a:avLst/>
          </a:prstGeom>
          <a:noFill/>
          <a:ln w="9525">
            <a:noFill/>
            <a:miter lim="800000"/>
            <a:headEnd/>
            <a:tailEnd/>
          </a:ln>
        </p:spPr>
        <p:txBody>
          <a:bodyPr wrap="none">
            <a:spAutoFit/>
          </a:bodyPr>
          <a:lstStyle/>
          <a:p>
            <a:pPr algn="ctr"/>
            <a:r>
              <a:rPr lang="en-US" sz="500" b="1"/>
              <a:t>Dr. LN Bhagat</a:t>
            </a:r>
          </a:p>
          <a:p>
            <a:pPr algn="ctr"/>
            <a:r>
              <a:rPr lang="en-US" sz="500" b="1"/>
              <a:t>Vice Chancellor</a:t>
            </a:r>
          </a:p>
          <a:p>
            <a:pPr algn="ctr"/>
            <a:r>
              <a:rPr lang="en-US" sz="500" b="1"/>
              <a:t>Ranchi University</a:t>
            </a:r>
          </a:p>
        </p:txBody>
      </p:sp>
      <p:pic>
        <p:nvPicPr>
          <p:cNvPr id="7183" name="Picture 12"/>
          <p:cNvPicPr>
            <a:picLocks noChangeArrowheads="1"/>
          </p:cNvPicPr>
          <p:nvPr/>
        </p:nvPicPr>
        <p:blipFill>
          <a:blip r:embed="rId8" cstate="print"/>
          <a:srcRect/>
          <a:stretch>
            <a:fillRect/>
          </a:stretch>
        </p:blipFill>
        <p:spPr bwMode="auto">
          <a:xfrm>
            <a:off x="1905000" y="4419600"/>
            <a:ext cx="1673225" cy="1673225"/>
          </a:xfrm>
          <a:prstGeom prst="rect">
            <a:avLst/>
          </a:prstGeom>
          <a:noFill/>
          <a:ln w="9525">
            <a:noFill/>
            <a:miter lim="800000"/>
            <a:headEnd/>
            <a:tailEnd/>
          </a:ln>
        </p:spPr>
      </p:pic>
      <p:sp>
        <p:nvSpPr>
          <p:cNvPr id="7184" name="TextBox 20"/>
          <p:cNvSpPr txBox="1">
            <a:spLocks noChangeArrowheads="1"/>
          </p:cNvSpPr>
          <p:nvPr/>
        </p:nvSpPr>
        <p:spPr bwMode="auto">
          <a:xfrm>
            <a:off x="1828800" y="6053138"/>
            <a:ext cx="1995488" cy="323850"/>
          </a:xfrm>
          <a:prstGeom prst="rect">
            <a:avLst/>
          </a:prstGeom>
          <a:noFill/>
          <a:ln w="9525">
            <a:noFill/>
            <a:miter lim="800000"/>
            <a:headEnd/>
            <a:tailEnd/>
          </a:ln>
        </p:spPr>
        <p:txBody>
          <a:bodyPr wrap="none">
            <a:spAutoFit/>
          </a:bodyPr>
          <a:lstStyle/>
          <a:p>
            <a:pPr algn="ctr"/>
            <a:r>
              <a:rPr lang="en-US" sz="500" b="1"/>
              <a:t>Dr. Akhilesh Kumar Pandey</a:t>
            </a:r>
          </a:p>
          <a:p>
            <a:pPr algn="ctr"/>
            <a:r>
              <a:rPr lang="en-US" sz="500" b="1"/>
              <a:t>Chairman</a:t>
            </a:r>
          </a:p>
          <a:p>
            <a:pPr algn="ctr"/>
            <a:r>
              <a:rPr lang="en-US" sz="500" b="1"/>
              <a:t>Madhya Pradesh Private University Regulatory Commission</a:t>
            </a:r>
          </a:p>
        </p:txBody>
      </p:sp>
      <p:pic>
        <p:nvPicPr>
          <p:cNvPr id="7185" name="Picture 4" descr="C:\Users\C.M.I.A\Documents\VC's Photo\BK Konwar.jpg"/>
          <p:cNvPicPr>
            <a:picLocks noChangeArrowheads="1"/>
          </p:cNvPicPr>
          <p:nvPr/>
        </p:nvPicPr>
        <p:blipFill>
          <a:blip r:embed="rId9" cstate="email"/>
          <a:srcRect/>
          <a:stretch>
            <a:fillRect/>
          </a:stretch>
        </p:blipFill>
        <p:spPr bwMode="auto">
          <a:xfrm>
            <a:off x="7010400" y="4419600"/>
            <a:ext cx="1371600" cy="1676400"/>
          </a:xfrm>
          <a:prstGeom prst="rect">
            <a:avLst/>
          </a:prstGeom>
          <a:noFill/>
          <a:ln w="9525">
            <a:noFill/>
            <a:miter lim="800000"/>
            <a:headEnd/>
            <a:tailEnd/>
          </a:ln>
        </p:spPr>
      </p:pic>
      <p:sp>
        <p:nvSpPr>
          <p:cNvPr id="7186" name="TextBox 18"/>
          <p:cNvSpPr txBox="1">
            <a:spLocks noChangeArrowheads="1"/>
          </p:cNvSpPr>
          <p:nvPr/>
        </p:nvSpPr>
        <p:spPr bwMode="auto">
          <a:xfrm>
            <a:off x="7010400" y="6065838"/>
            <a:ext cx="1447800" cy="323850"/>
          </a:xfrm>
          <a:prstGeom prst="rect">
            <a:avLst/>
          </a:prstGeom>
          <a:noFill/>
          <a:ln w="9525">
            <a:noFill/>
            <a:miter lim="800000"/>
            <a:headEnd/>
            <a:tailEnd/>
          </a:ln>
        </p:spPr>
        <p:txBody>
          <a:bodyPr>
            <a:spAutoFit/>
          </a:bodyPr>
          <a:lstStyle/>
          <a:p>
            <a:pPr algn="ctr"/>
            <a:r>
              <a:rPr lang="en-US" sz="500" b="1"/>
              <a:t>Prof. BK Konwar, </a:t>
            </a:r>
          </a:p>
          <a:p>
            <a:pPr algn="ctr"/>
            <a:r>
              <a:rPr lang="en-US" sz="500" b="1"/>
              <a:t>Vice Chancellor, </a:t>
            </a:r>
          </a:p>
          <a:p>
            <a:pPr algn="ctr"/>
            <a:r>
              <a:rPr lang="en-US" sz="500" b="1"/>
              <a:t>Nagaland University</a:t>
            </a:r>
          </a:p>
        </p:txBody>
      </p:sp>
      <p:pic>
        <p:nvPicPr>
          <p:cNvPr id="7187" name="Picture 3" descr="C:\Users\C.M.I.A\Documents\VC's Photo\AkshaiAggarwal.jpg"/>
          <p:cNvPicPr>
            <a:picLocks noChangeArrowheads="1"/>
          </p:cNvPicPr>
          <p:nvPr/>
        </p:nvPicPr>
        <p:blipFill>
          <a:blip r:embed="rId10" cstate="email"/>
          <a:srcRect/>
          <a:stretch>
            <a:fillRect/>
          </a:stretch>
        </p:blipFill>
        <p:spPr bwMode="auto">
          <a:xfrm>
            <a:off x="6629400" y="2209800"/>
            <a:ext cx="1673225" cy="1673225"/>
          </a:xfrm>
          <a:prstGeom prst="rect">
            <a:avLst/>
          </a:prstGeom>
          <a:noFill/>
          <a:ln w="9525">
            <a:noFill/>
            <a:miter lim="800000"/>
            <a:headEnd/>
            <a:tailEnd/>
          </a:ln>
        </p:spPr>
      </p:pic>
      <p:sp>
        <p:nvSpPr>
          <p:cNvPr id="7188" name="TextBox 20"/>
          <p:cNvSpPr txBox="1">
            <a:spLocks noChangeArrowheads="1"/>
          </p:cNvSpPr>
          <p:nvPr/>
        </p:nvSpPr>
        <p:spPr bwMode="auto">
          <a:xfrm>
            <a:off x="6605588" y="3922713"/>
            <a:ext cx="1752600" cy="246062"/>
          </a:xfrm>
          <a:prstGeom prst="rect">
            <a:avLst/>
          </a:prstGeom>
          <a:noFill/>
          <a:ln w="9525">
            <a:noFill/>
            <a:miter lim="800000"/>
            <a:headEnd/>
            <a:tailEnd/>
          </a:ln>
        </p:spPr>
        <p:txBody>
          <a:bodyPr>
            <a:spAutoFit/>
          </a:bodyPr>
          <a:lstStyle/>
          <a:p>
            <a:pPr algn="ctr"/>
            <a:r>
              <a:rPr lang="en-US" sz="500" b="1"/>
              <a:t>Dr. Akshai Aggarwal, Vice Chancellor, Gujarat Technological University</a:t>
            </a:r>
          </a:p>
        </p:txBody>
      </p:sp>
      <p:pic>
        <p:nvPicPr>
          <p:cNvPr id="7189" name="Picture 2" descr="C:\Users\C.M.I.A\Documents\VC's Photo\ADNBajpai.jpg"/>
          <p:cNvPicPr>
            <a:picLocks noChangeAspect="1" noChangeArrowheads="1"/>
          </p:cNvPicPr>
          <p:nvPr/>
        </p:nvPicPr>
        <p:blipFill>
          <a:blip r:embed="rId11" cstate="email"/>
          <a:srcRect/>
          <a:stretch>
            <a:fillRect/>
          </a:stretch>
        </p:blipFill>
        <p:spPr bwMode="auto">
          <a:xfrm>
            <a:off x="5410200" y="4419600"/>
            <a:ext cx="1295400" cy="1676400"/>
          </a:xfrm>
          <a:prstGeom prst="rect">
            <a:avLst/>
          </a:prstGeom>
          <a:noFill/>
          <a:ln w="9525">
            <a:noFill/>
            <a:miter lim="800000"/>
            <a:headEnd/>
            <a:tailEnd/>
          </a:ln>
        </p:spPr>
      </p:pic>
      <p:sp>
        <p:nvSpPr>
          <p:cNvPr id="7190" name="TextBox 22"/>
          <p:cNvSpPr txBox="1">
            <a:spLocks noChangeArrowheads="1"/>
          </p:cNvSpPr>
          <p:nvPr/>
        </p:nvSpPr>
        <p:spPr bwMode="auto">
          <a:xfrm>
            <a:off x="5319713" y="6154738"/>
            <a:ext cx="1447800" cy="246062"/>
          </a:xfrm>
          <a:prstGeom prst="rect">
            <a:avLst/>
          </a:prstGeom>
          <a:noFill/>
          <a:ln w="9525">
            <a:noFill/>
            <a:miter lim="800000"/>
            <a:headEnd/>
            <a:tailEnd/>
          </a:ln>
        </p:spPr>
        <p:txBody>
          <a:bodyPr>
            <a:spAutoFit/>
          </a:bodyPr>
          <a:lstStyle/>
          <a:p>
            <a:pPr algn="ctr"/>
            <a:r>
              <a:rPr lang="en-US" sz="500" b="1"/>
              <a:t>Dr. ADN Bajpai, Vice Chancellor, HP University</a:t>
            </a:r>
          </a:p>
        </p:txBody>
      </p:sp>
      <p:sp>
        <p:nvSpPr>
          <p:cNvPr id="23" name="TextBox 22"/>
          <p:cNvSpPr txBox="1"/>
          <p:nvPr/>
        </p:nvSpPr>
        <p:spPr>
          <a:xfrm>
            <a:off x="4343400" y="304800"/>
            <a:ext cx="4510823" cy="646331"/>
          </a:xfrm>
          <a:prstGeom prst="rect">
            <a:avLst/>
          </a:prstGeom>
          <a:noFill/>
        </p:spPr>
        <p:txBody>
          <a:bodyPr wrap="square" rtlCol="0">
            <a:spAutoFit/>
          </a:bodyPr>
          <a:lstStyle/>
          <a:p>
            <a:r>
              <a:rPr lang="en-US" u="sng" dirty="0" smtClean="0">
                <a:hlinkClick r:id="rId12"/>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14600"/>
            <a:ext cx="4009496" cy="3693319"/>
          </a:xfrm>
          <a:prstGeom prst="rect">
            <a:avLst/>
          </a:prstGeom>
          <a:noFill/>
        </p:spPr>
        <p:txBody>
          <a:bodyPr wrap="none" rtlCol="0">
            <a:spAutoFit/>
          </a:bodyPr>
          <a:lstStyle/>
          <a:p>
            <a:r>
              <a:rPr lang="en-US" dirty="0" smtClean="0"/>
              <a:t>• Excellence in life</a:t>
            </a:r>
          </a:p>
          <a:p>
            <a:r>
              <a:rPr lang="en-US" dirty="0" smtClean="0"/>
              <a:t>• Sound and Yogic Sleep</a:t>
            </a:r>
          </a:p>
          <a:p>
            <a:r>
              <a:rPr lang="en-US" dirty="0" smtClean="0"/>
              <a:t>• Willpower is the key to success</a:t>
            </a:r>
          </a:p>
          <a:p>
            <a:r>
              <a:rPr lang="en-US" dirty="0" smtClean="0"/>
              <a:t>• Self-motivation is a key life skill</a:t>
            </a:r>
          </a:p>
          <a:p>
            <a:r>
              <a:rPr lang="en-US" dirty="0" smtClean="0"/>
              <a:t>• Self-confidence enhancing</a:t>
            </a:r>
          </a:p>
          <a:p>
            <a:r>
              <a:rPr lang="en-US" dirty="0" smtClean="0"/>
              <a:t>• Time management</a:t>
            </a:r>
          </a:p>
          <a:p>
            <a:r>
              <a:rPr lang="en-US" dirty="0" smtClean="0"/>
              <a:t>• Turning Problems into Opportunities</a:t>
            </a:r>
          </a:p>
          <a:p>
            <a:r>
              <a:rPr lang="en-US" dirty="0" smtClean="0"/>
              <a:t>• Conflict Management</a:t>
            </a:r>
          </a:p>
          <a:p>
            <a:r>
              <a:rPr lang="en-US" dirty="0" smtClean="0"/>
              <a:t>• Communication Skills</a:t>
            </a:r>
          </a:p>
          <a:p>
            <a:r>
              <a:rPr lang="en-US" dirty="0" smtClean="0"/>
              <a:t>• Stress Management</a:t>
            </a:r>
          </a:p>
          <a:p>
            <a:r>
              <a:rPr lang="en-US" dirty="0" smtClean="0"/>
              <a:t>• Healthy and Vibrant Life Style</a:t>
            </a:r>
          </a:p>
          <a:p>
            <a:r>
              <a:rPr lang="en-US" dirty="0" smtClean="0"/>
              <a:t>• Human Body Energy </a:t>
            </a:r>
            <a:r>
              <a:rPr lang="en-US" dirty="0" err="1" smtClean="0"/>
              <a:t>managemen</a:t>
            </a:r>
            <a:endParaRPr lang="en-US" dirty="0" smtClean="0"/>
          </a:p>
          <a:p>
            <a:endParaRPr lang="en-US" dirty="0"/>
          </a:p>
        </p:txBody>
      </p:sp>
      <p:pic>
        <p:nvPicPr>
          <p:cNvPr id="3" name="Picture 4" descr="C:\Documents and Settings\Administrator\Desktop\cmai_logo.jpg"/>
          <p:cNvPicPr>
            <a:picLocks noChangeAspect="1" noChangeArrowheads="1"/>
          </p:cNvPicPr>
          <p:nvPr/>
        </p:nvPicPr>
        <p:blipFill>
          <a:blip r:embed="rId2" cstate="print"/>
          <a:srcRect/>
          <a:stretch>
            <a:fillRect/>
          </a:stretch>
        </p:blipFill>
        <p:spPr bwMode="auto">
          <a:xfrm>
            <a:off x="0" y="0"/>
            <a:ext cx="2286000" cy="822325"/>
          </a:xfrm>
          <a:prstGeom prst="rect">
            <a:avLst/>
          </a:prstGeom>
          <a:noFill/>
          <a:ln w="9525">
            <a:noFill/>
            <a:miter lim="800000"/>
            <a:headEnd/>
            <a:tailEnd/>
          </a:ln>
        </p:spPr>
      </p:pic>
      <p:sp>
        <p:nvSpPr>
          <p:cNvPr id="4" name="TextBox 3"/>
          <p:cNvSpPr txBox="1"/>
          <p:nvPr/>
        </p:nvSpPr>
        <p:spPr>
          <a:xfrm>
            <a:off x="1221513" y="1257181"/>
            <a:ext cx="2768194" cy="800219"/>
          </a:xfrm>
          <a:prstGeom prst="rect">
            <a:avLst/>
          </a:prstGeom>
          <a:noFill/>
        </p:spPr>
        <p:txBody>
          <a:bodyPr wrap="none" rtlCol="0">
            <a:spAutoFit/>
          </a:bodyPr>
          <a:lstStyle/>
          <a:p>
            <a:r>
              <a:rPr lang="en-US" sz="2800" b="1" i="1" dirty="0" smtClean="0"/>
              <a:t>CMAI Talks on:</a:t>
            </a:r>
          </a:p>
          <a:p>
            <a:endParaRPr lang="en-US" dirty="0"/>
          </a:p>
        </p:txBody>
      </p:sp>
      <p:sp>
        <p:nvSpPr>
          <p:cNvPr id="5" name="TextBox 4"/>
          <p:cNvSpPr txBox="1"/>
          <p:nvPr/>
        </p:nvSpPr>
        <p:spPr>
          <a:xfrm>
            <a:off x="5029200" y="304800"/>
            <a:ext cx="4510823" cy="646331"/>
          </a:xfrm>
          <a:prstGeom prst="rect">
            <a:avLst/>
          </a:prstGeom>
          <a:noFill/>
        </p:spPr>
        <p:txBody>
          <a:bodyPr wrap="square" rtlCol="0">
            <a:spAutoFit/>
          </a:bodyPr>
          <a:lstStyle/>
          <a:p>
            <a:r>
              <a:rPr lang="en-US" u="sng" dirty="0" smtClean="0">
                <a:hlinkClick r:id="rId3"/>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95400"/>
            <a:ext cx="8513869" cy="954107"/>
          </a:xfrm>
          <a:prstGeom prst="rect">
            <a:avLst/>
          </a:prstGeom>
          <a:noFill/>
        </p:spPr>
        <p:txBody>
          <a:bodyPr wrap="none" rtlCol="0">
            <a:spAutoFit/>
          </a:bodyPr>
          <a:lstStyle/>
          <a:p>
            <a:r>
              <a:rPr lang="en-US" sz="2800" b="1" i="1" dirty="0" smtClean="0"/>
              <a:t>CMAI organizes guest lectures and </a:t>
            </a:r>
          </a:p>
          <a:p>
            <a:r>
              <a:rPr lang="en-US" sz="2800" b="1" i="1" dirty="0" smtClean="0"/>
              <a:t>presentations on following topics among others:</a:t>
            </a:r>
          </a:p>
        </p:txBody>
      </p:sp>
      <p:sp>
        <p:nvSpPr>
          <p:cNvPr id="3" name="TextBox 2"/>
          <p:cNvSpPr txBox="1"/>
          <p:nvPr/>
        </p:nvSpPr>
        <p:spPr>
          <a:xfrm>
            <a:off x="304800" y="2590800"/>
            <a:ext cx="7391832" cy="3416320"/>
          </a:xfrm>
          <a:prstGeom prst="rect">
            <a:avLst/>
          </a:prstGeom>
          <a:noFill/>
        </p:spPr>
        <p:txBody>
          <a:bodyPr wrap="none" rtlCol="0">
            <a:spAutoFit/>
          </a:bodyPr>
          <a:lstStyle/>
          <a:p>
            <a:r>
              <a:rPr lang="en-US" dirty="0" smtClean="0"/>
              <a:t>1.   ICT, Mobile, Telecom</a:t>
            </a:r>
          </a:p>
          <a:p>
            <a:r>
              <a:rPr lang="en-US" dirty="0" smtClean="0"/>
              <a:t>2.   Digital India, Make in India, Skill India, Start Up India</a:t>
            </a:r>
          </a:p>
          <a:p>
            <a:r>
              <a:rPr lang="en-US" dirty="0" smtClean="0"/>
              <a:t>3.   Cyber security</a:t>
            </a:r>
          </a:p>
          <a:p>
            <a:r>
              <a:rPr lang="en-US" dirty="0" smtClean="0"/>
              <a:t>4.   International Trade and Business</a:t>
            </a:r>
          </a:p>
          <a:p>
            <a:r>
              <a:rPr lang="en-US" dirty="0" smtClean="0"/>
              <a:t>5.   National Vocational/Skill Development Framework NSEQF/NVEQF</a:t>
            </a:r>
          </a:p>
          <a:p>
            <a:r>
              <a:rPr lang="en-US" dirty="0" smtClean="0"/>
              <a:t>6.   Education Policy</a:t>
            </a:r>
          </a:p>
          <a:p>
            <a:r>
              <a:rPr lang="en-US" dirty="0" smtClean="0"/>
              <a:t>7.   Motivational and Inspirational Address</a:t>
            </a:r>
          </a:p>
          <a:p>
            <a:r>
              <a:rPr lang="en-US" dirty="0" smtClean="0"/>
              <a:t>8.   Excellence in Life</a:t>
            </a:r>
          </a:p>
          <a:p>
            <a:r>
              <a:rPr lang="en-US" dirty="0" smtClean="0"/>
              <a:t>9.   Youth as Leaders</a:t>
            </a:r>
          </a:p>
          <a:p>
            <a:r>
              <a:rPr lang="en-US" dirty="0" smtClean="0"/>
              <a:t>10.  Empowerment of Youth, women</a:t>
            </a:r>
          </a:p>
          <a:p>
            <a:r>
              <a:rPr lang="en-US" dirty="0" smtClean="0"/>
              <a:t>11.   Spiritual, Yoga and Mind Development, Stress management</a:t>
            </a:r>
          </a:p>
          <a:p>
            <a:endParaRPr lang="en-US" dirty="0"/>
          </a:p>
        </p:txBody>
      </p:sp>
      <p:pic>
        <p:nvPicPr>
          <p:cNvPr id="4" name="Picture 4" descr="C:\Documents and Settings\Administrator\Desktop\cmai_logo.jpg"/>
          <p:cNvPicPr>
            <a:picLocks noChangeAspect="1" noChangeArrowheads="1"/>
          </p:cNvPicPr>
          <p:nvPr/>
        </p:nvPicPr>
        <p:blipFill>
          <a:blip r:embed="rId2" cstate="print"/>
          <a:srcRect/>
          <a:stretch>
            <a:fillRect/>
          </a:stretch>
        </p:blipFill>
        <p:spPr bwMode="auto">
          <a:xfrm>
            <a:off x="0" y="0"/>
            <a:ext cx="2286000" cy="822325"/>
          </a:xfrm>
          <a:prstGeom prst="rect">
            <a:avLst/>
          </a:prstGeom>
          <a:noFill/>
          <a:ln w="9525">
            <a:noFill/>
            <a:miter lim="800000"/>
            <a:headEnd/>
            <a:tailEnd/>
          </a:ln>
        </p:spPr>
      </p:pic>
      <p:sp>
        <p:nvSpPr>
          <p:cNvPr id="5" name="TextBox 4"/>
          <p:cNvSpPr txBox="1"/>
          <p:nvPr/>
        </p:nvSpPr>
        <p:spPr>
          <a:xfrm>
            <a:off x="5029200" y="304800"/>
            <a:ext cx="4510823" cy="646331"/>
          </a:xfrm>
          <a:prstGeom prst="rect">
            <a:avLst/>
          </a:prstGeom>
          <a:noFill/>
        </p:spPr>
        <p:txBody>
          <a:bodyPr wrap="square" rtlCol="0">
            <a:spAutoFit/>
          </a:bodyPr>
          <a:lstStyle/>
          <a:p>
            <a:r>
              <a:rPr lang="en-US" u="sng" dirty="0" smtClean="0">
                <a:hlinkClick r:id="rId3"/>
              </a:rPr>
              <a:t>nkgoyals@yahoo.co.in</a:t>
            </a:r>
            <a:r>
              <a:rPr lang="en-US" dirty="0" smtClean="0"/>
              <a:t>, 0 98 111 29879</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a:xfrm>
            <a:off x="762000" y="2017713"/>
            <a:ext cx="8193088" cy="4114800"/>
          </a:xfrm>
        </p:spPr>
        <p:txBody>
          <a:bodyPr/>
          <a:lstStyle/>
          <a:p>
            <a:pPr>
              <a:buFont typeface="Wingdings" pitchFamily="2" charset="2"/>
              <a:buNone/>
            </a:pPr>
            <a:endParaRPr lang="en-US" sz="5400" b="1" dirty="0" smtClean="0"/>
          </a:p>
          <a:p>
            <a:pPr>
              <a:buFont typeface="Wingdings" pitchFamily="2" charset="2"/>
              <a:buNone/>
            </a:pPr>
            <a:r>
              <a:rPr lang="en-US" sz="5400" b="1" dirty="0" smtClean="0">
                <a:solidFill>
                  <a:srgbClr val="00B0F0"/>
                </a:solidFill>
              </a:rPr>
              <a:t>		TECHNOLOGIES &amp; 		EDUCATION </a:t>
            </a:r>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bject 2"/>
          <p:cNvSpPr>
            <a:spLocks noChangeArrowheads="1"/>
          </p:cNvSpPr>
          <p:nvPr/>
        </p:nvSpPr>
        <p:spPr bwMode="auto">
          <a:xfrm>
            <a:off x="0" y="0"/>
            <a:ext cx="9144000" cy="68580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p>
        </p:txBody>
      </p:sp>
      <p:sp>
        <p:nvSpPr>
          <p:cNvPr id="5" name="Rectangle 4"/>
          <p:cNvSpPr/>
          <p:nvPr/>
        </p:nvSpPr>
        <p:spPr>
          <a:xfrm>
            <a:off x="0" y="5410200"/>
            <a:ext cx="9144000" cy="1447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844" name="TextBox 3"/>
          <p:cNvSpPr txBox="1">
            <a:spLocks noChangeArrowheads="1"/>
          </p:cNvSpPr>
          <p:nvPr/>
        </p:nvSpPr>
        <p:spPr bwMode="auto">
          <a:xfrm>
            <a:off x="457200" y="5661025"/>
            <a:ext cx="7543800" cy="892175"/>
          </a:xfrm>
          <a:prstGeom prst="rect">
            <a:avLst/>
          </a:prstGeom>
          <a:noFill/>
          <a:ln w="9525">
            <a:noFill/>
            <a:miter lim="800000"/>
            <a:headEnd/>
            <a:tailEnd/>
          </a:ln>
        </p:spPr>
        <p:txBody>
          <a:bodyPr>
            <a:spAutoFit/>
          </a:bodyPr>
          <a:lstStyle/>
          <a:p>
            <a:r>
              <a:rPr lang="en-US" sz="2600" b="1">
                <a:solidFill>
                  <a:schemeClr val="bg1"/>
                </a:solidFill>
              </a:rPr>
              <a:t>IN THE 80’S THE PERCEPTION OF AN IDEAL CAREER WAS A GOVT JOB</a:t>
            </a:r>
          </a:p>
        </p:txBody>
      </p:sp>
      <p:pic>
        <p:nvPicPr>
          <p:cNvPr id="35845" name="Picture 4" descr="flag"/>
          <p:cNvPicPr>
            <a:picLocks noChangeAspect="1" noChangeArrowheads="1" noCrop="1"/>
          </p:cNvPicPr>
          <p:nvPr/>
        </p:nvPicPr>
        <p:blipFill>
          <a:blip r:embed="rId4" cstate="print"/>
          <a:srcRect/>
          <a:stretch>
            <a:fillRect/>
          </a:stretch>
        </p:blipFill>
        <p:spPr bwMode="auto">
          <a:xfrm>
            <a:off x="0" y="152400"/>
            <a:ext cx="928688" cy="838200"/>
          </a:xfrm>
          <a:prstGeom prst="rect">
            <a:avLst/>
          </a:prstGeom>
          <a:noFill/>
          <a:ln w="9525">
            <a:noFill/>
            <a:miter lim="800000"/>
            <a:headEnd/>
            <a:tailEnd/>
          </a:ln>
        </p:spPr>
      </p:pic>
      <p:pic>
        <p:nvPicPr>
          <p:cNvPr id="35846" name="Picture 8" descr="C:\Documents and Settings\user\Desktop\logonewcmai.JPG"/>
          <p:cNvPicPr>
            <a:picLocks noChangeAspect="1" noChangeArrowheads="1"/>
          </p:cNvPicPr>
          <p:nvPr/>
        </p:nvPicPr>
        <p:blipFill>
          <a:blip r:embed="rId5"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bject 2"/>
          <p:cNvSpPr>
            <a:spLocks noChangeArrowheads="1"/>
          </p:cNvSpPr>
          <p:nvPr/>
        </p:nvSpPr>
        <p:spPr bwMode="auto">
          <a:xfrm>
            <a:off x="0" y="0"/>
            <a:ext cx="9144000" cy="68580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p>
        </p:txBody>
      </p:sp>
      <p:sp>
        <p:nvSpPr>
          <p:cNvPr id="36867" name="object 3"/>
          <p:cNvSpPr>
            <a:spLocks noChangeArrowheads="1"/>
          </p:cNvSpPr>
          <p:nvPr/>
        </p:nvSpPr>
        <p:spPr bwMode="auto">
          <a:xfrm>
            <a:off x="671513" y="1739900"/>
            <a:ext cx="2570162" cy="338138"/>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en-US"/>
          </a:p>
        </p:txBody>
      </p:sp>
      <p:sp>
        <p:nvSpPr>
          <p:cNvPr id="5" name="Cloud 4"/>
          <p:cNvSpPr/>
          <p:nvPr/>
        </p:nvSpPr>
        <p:spPr>
          <a:xfrm>
            <a:off x="76200" y="605970"/>
            <a:ext cx="5791200" cy="1752600"/>
          </a:xfrm>
          <a:prstGeom prst="cloud">
            <a:avLst/>
          </a:prstGeom>
          <a:solidFill>
            <a:schemeClr val="accent1">
              <a:lumMod val="50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71" name="TextBox 5"/>
          <p:cNvSpPr txBox="1">
            <a:spLocks noChangeArrowheads="1"/>
          </p:cNvSpPr>
          <p:nvPr/>
        </p:nvSpPr>
        <p:spPr bwMode="auto">
          <a:xfrm>
            <a:off x="914400" y="838200"/>
            <a:ext cx="4343400" cy="1108075"/>
          </a:xfrm>
          <a:prstGeom prst="rect">
            <a:avLst/>
          </a:prstGeom>
          <a:noFill/>
          <a:ln w="9525">
            <a:noFill/>
            <a:miter lim="800000"/>
            <a:headEnd/>
            <a:tailEnd/>
          </a:ln>
        </p:spPr>
        <p:txBody>
          <a:bodyPr>
            <a:spAutoFit/>
          </a:bodyPr>
          <a:lstStyle/>
          <a:p>
            <a:pPr algn="ctr"/>
            <a:r>
              <a:rPr lang="en-US" sz="2200" b="1">
                <a:solidFill>
                  <a:schemeClr val="bg1"/>
                </a:solidFill>
              </a:rPr>
              <a:t>IN THE 90’S THE PERCEPTION OF AN IDEAL CAREER BECAME A JOB </a:t>
            </a:r>
          </a:p>
          <a:p>
            <a:pPr algn="ctr"/>
            <a:r>
              <a:rPr lang="en-US" sz="2200" b="1">
                <a:solidFill>
                  <a:schemeClr val="bg1"/>
                </a:solidFill>
              </a:rPr>
              <a:t>IN TECHNOPARK</a:t>
            </a:r>
          </a:p>
        </p:txBody>
      </p:sp>
      <p:pic>
        <p:nvPicPr>
          <p:cNvPr id="36872" name="Picture 4" descr="flag"/>
          <p:cNvPicPr>
            <a:picLocks noChangeAspect="1" noChangeArrowheads="1" noCrop="1"/>
          </p:cNvPicPr>
          <p:nvPr/>
        </p:nvPicPr>
        <p:blipFill>
          <a:blip r:embed="rId5" cstate="print"/>
          <a:srcRect/>
          <a:stretch>
            <a:fillRect/>
          </a:stretch>
        </p:blipFill>
        <p:spPr bwMode="auto">
          <a:xfrm>
            <a:off x="0" y="152400"/>
            <a:ext cx="928688" cy="838200"/>
          </a:xfrm>
          <a:prstGeom prst="rect">
            <a:avLst/>
          </a:prstGeom>
          <a:noFill/>
          <a:ln w="9525">
            <a:noFill/>
            <a:miter lim="800000"/>
            <a:headEnd/>
            <a:tailEnd/>
          </a:ln>
        </p:spPr>
      </p:pic>
      <p:pic>
        <p:nvPicPr>
          <p:cNvPr id="36873" name="Picture 8" descr="C:\Documents and Settings\user\Desktop\logonewcmai.JPG"/>
          <p:cNvPicPr>
            <a:picLocks noChangeAspect="1" noChangeArrowheads="1"/>
          </p:cNvPicPr>
          <p:nvPr/>
        </p:nvPicPr>
        <p:blipFill>
          <a:blip r:embed="rId6"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bject 2"/>
          <p:cNvSpPr>
            <a:spLocks noChangeArrowheads="1"/>
          </p:cNvSpPr>
          <p:nvPr/>
        </p:nvSpPr>
        <p:spPr bwMode="auto">
          <a:xfrm>
            <a:off x="0" y="0"/>
            <a:ext cx="9144000" cy="6858000"/>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en-US"/>
          </a:p>
        </p:txBody>
      </p:sp>
      <p:sp>
        <p:nvSpPr>
          <p:cNvPr id="4" name="Flowchart: Punched Tape 3"/>
          <p:cNvSpPr/>
          <p:nvPr/>
        </p:nvSpPr>
        <p:spPr>
          <a:xfrm>
            <a:off x="0" y="990600"/>
            <a:ext cx="9144000" cy="1828800"/>
          </a:xfrm>
          <a:prstGeom prst="flowChartPunchedTape">
            <a:avLst/>
          </a:prstGeom>
          <a:gradFill flip="none" rotWithShape="1">
            <a:gsLst>
              <a:gs pos="100000">
                <a:schemeClr val="bg1">
                  <a:lumMod val="65000"/>
                </a:schemeClr>
              </a:gs>
              <a:gs pos="63000">
                <a:schemeClr val="bg1">
                  <a:shade val="100000"/>
                  <a:satMod val="115000"/>
                  <a:lumMod val="91000"/>
                </a:schemeClr>
              </a:gs>
            </a:gsLst>
            <a:path path="circle">
              <a:fillToRect l="100000" t="100000"/>
            </a:path>
            <a:tileRect r="-100000" b="-100000"/>
          </a:gra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2" name="TextBox 4"/>
          <p:cNvSpPr txBox="1">
            <a:spLocks noChangeArrowheads="1"/>
          </p:cNvSpPr>
          <p:nvPr/>
        </p:nvSpPr>
        <p:spPr bwMode="auto">
          <a:xfrm>
            <a:off x="1066800" y="1447800"/>
            <a:ext cx="7315200" cy="1292225"/>
          </a:xfrm>
          <a:prstGeom prst="rect">
            <a:avLst/>
          </a:prstGeom>
          <a:noFill/>
          <a:ln w="9525">
            <a:noFill/>
            <a:miter lim="800000"/>
            <a:headEnd/>
            <a:tailEnd/>
          </a:ln>
        </p:spPr>
        <p:txBody>
          <a:bodyPr>
            <a:spAutoFit/>
          </a:bodyPr>
          <a:lstStyle/>
          <a:p>
            <a:r>
              <a:rPr lang="en-US" sz="2600" b="1"/>
              <a:t>TODAY THE PERCEPTION NEED TO BE SHIFTED FROM </a:t>
            </a:r>
          </a:p>
          <a:p>
            <a:r>
              <a:rPr lang="en-US" sz="2600" b="1">
                <a:solidFill>
                  <a:srgbClr val="00B050"/>
                </a:solidFill>
              </a:rPr>
              <a:t>JOB SEEKERS</a:t>
            </a:r>
            <a:r>
              <a:rPr lang="en-US" sz="2600" b="1"/>
              <a:t> TO </a:t>
            </a:r>
            <a:r>
              <a:rPr lang="en-US" sz="2600" b="1">
                <a:solidFill>
                  <a:srgbClr val="00B0F0"/>
                </a:solidFill>
              </a:rPr>
              <a:t>JOB CREATORS</a:t>
            </a:r>
          </a:p>
        </p:txBody>
      </p:sp>
      <p:pic>
        <p:nvPicPr>
          <p:cNvPr id="37893" name="Picture 4" descr="flag"/>
          <p:cNvPicPr>
            <a:picLocks noChangeAspect="1" noChangeArrowheads="1" noCrop="1"/>
          </p:cNvPicPr>
          <p:nvPr/>
        </p:nvPicPr>
        <p:blipFill>
          <a:blip r:embed="rId4" cstate="print"/>
          <a:srcRect/>
          <a:stretch>
            <a:fillRect/>
          </a:stretch>
        </p:blipFill>
        <p:spPr bwMode="auto">
          <a:xfrm>
            <a:off x="0" y="152400"/>
            <a:ext cx="928688" cy="838200"/>
          </a:xfrm>
          <a:prstGeom prst="rect">
            <a:avLst/>
          </a:prstGeom>
          <a:noFill/>
          <a:ln w="9525">
            <a:noFill/>
            <a:miter lim="800000"/>
            <a:headEnd/>
            <a:tailEnd/>
          </a:ln>
        </p:spPr>
      </p:pic>
      <p:pic>
        <p:nvPicPr>
          <p:cNvPr id="37894" name="Picture 8" descr="C:\Documents and Settings\user\Desktop\logonewcmai.JPG"/>
          <p:cNvPicPr>
            <a:picLocks noChangeAspect="1" noChangeArrowheads="1"/>
          </p:cNvPicPr>
          <p:nvPr/>
        </p:nvPicPr>
        <p:blipFill>
          <a:blip r:embed="rId5"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Technology &amp; Education</a:t>
            </a:r>
          </a:p>
        </p:txBody>
      </p:sp>
      <p:sp>
        <p:nvSpPr>
          <p:cNvPr id="38915" name="Content Placeholder 2"/>
          <p:cNvSpPr>
            <a:spLocks noGrp="1"/>
          </p:cNvSpPr>
          <p:nvPr>
            <p:ph idx="1"/>
          </p:nvPr>
        </p:nvSpPr>
        <p:spPr>
          <a:xfrm>
            <a:off x="1182688" y="2057400"/>
            <a:ext cx="7772400" cy="4800600"/>
          </a:xfrm>
        </p:spPr>
        <p:txBody>
          <a:bodyPr/>
          <a:lstStyle/>
          <a:p>
            <a:r>
              <a:rPr lang="en-US" dirty="0" smtClean="0"/>
              <a:t>Massive Role</a:t>
            </a:r>
          </a:p>
          <a:p>
            <a:r>
              <a:rPr lang="en-US" dirty="0" smtClean="0"/>
              <a:t>Changing rapidly with new jargons AI, Block Chain, Big Data, 5G, 6 G and so on</a:t>
            </a:r>
          </a:p>
          <a:p>
            <a:r>
              <a:rPr lang="en-US" dirty="0" smtClean="0"/>
              <a:t>Innovations beyond human imagination</a:t>
            </a:r>
          </a:p>
          <a:p>
            <a:r>
              <a:rPr lang="en-US" dirty="0" smtClean="0"/>
              <a:t>Unpredictable</a:t>
            </a:r>
          </a:p>
          <a:p>
            <a:r>
              <a:rPr lang="en-US" dirty="0" smtClean="0"/>
              <a:t>Education leads to Technology earlier</a:t>
            </a:r>
          </a:p>
          <a:p>
            <a:r>
              <a:rPr lang="en-US" dirty="0" smtClean="0"/>
              <a:t>Now Technology leads to Education</a:t>
            </a:r>
          </a:p>
          <a:p>
            <a:r>
              <a:rPr lang="en-US" dirty="0" smtClean="0"/>
              <a:t>Future Human imaginative needs will drive technology and education</a:t>
            </a:r>
          </a:p>
        </p:txBody>
      </p:sp>
      <p:pic>
        <p:nvPicPr>
          <p:cNvPr id="38916" name="Picture 4" descr="flag"/>
          <p:cNvPicPr>
            <a:picLocks noChangeAspect="1" noChangeArrowheads="1" noCrop="1"/>
          </p:cNvPicPr>
          <p:nvPr/>
        </p:nvPicPr>
        <p:blipFill>
          <a:blip r:embed="rId2" cstate="print"/>
          <a:srcRect/>
          <a:stretch>
            <a:fillRect/>
          </a:stretch>
        </p:blipFill>
        <p:spPr bwMode="auto">
          <a:xfrm>
            <a:off x="0" y="152400"/>
            <a:ext cx="928688" cy="838200"/>
          </a:xfrm>
          <a:prstGeom prst="rect">
            <a:avLst/>
          </a:prstGeom>
          <a:noFill/>
          <a:ln w="9525">
            <a:noFill/>
            <a:miter lim="800000"/>
            <a:headEnd/>
            <a:tailEnd/>
          </a:ln>
        </p:spPr>
      </p:pic>
      <p:pic>
        <p:nvPicPr>
          <p:cNvPr id="38917" name="Picture 8" descr="C:\Documents and Settings\user\Desktop\logonewcmai.JPG"/>
          <p:cNvPicPr>
            <a:picLocks noChangeAspect="1" noChangeArrowheads="1"/>
          </p:cNvPicPr>
          <p:nvPr/>
        </p:nvPicPr>
        <p:blipFill>
          <a:blip r:embed="rId3"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FIVE IMPORTANT</a:t>
            </a:r>
            <a:br>
              <a:rPr lang="en-US" smtClean="0"/>
            </a:br>
            <a:r>
              <a:rPr lang="en-US" smtClean="0"/>
              <a:t>THINGS TO HAPPEN</a:t>
            </a:r>
          </a:p>
        </p:txBody>
      </p:sp>
      <p:sp>
        <p:nvSpPr>
          <p:cNvPr id="39939" name="Content Placeholder 2"/>
          <p:cNvSpPr>
            <a:spLocks noGrp="1"/>
          </p:cNvSpPr>
          <p:nvPr>
            <p:ph idx="1"/>
          </p:nvPr>
        </p:nvSpPr>
        <p:spPr>
          <a:xfrm>
            <a:off x="874713" y="1981200"/>
            <a:ext cx="8269287" cy="4876800"/>
          </a:xfrm>
        </p:spPr>
        <p:txBody>
          <a:bodyPr/>
          <a:lstStyle/>
          <a:p>
            <a:r>
              <a:rPr lang="en-US" sz="2000" dirty="0" smtClean="0"/>
              <a:t>Social Media/Networking</a:t>
            </a:r>
          </a:p>
          <a:p>
            <a:pPr lvl="1"/>
            <a:r>
              <a:rPr lang="en-US" sz="1800" dirty="0" smtClean="0"/>
              <a:t>Beyond borders, class, rich/poor-equal opportunity to all</a:t>
            </a:r>
          </a:p>
          <a:p>
            <a:pPr lvl="1"/>
            <a:r>
              <a:rPr lang="en-US" sz="1800" dirty="0" smtClean="0"/>
              <a:t>Changing world, Cultures, way of living</a:t>
            </a:r>
          </a:p>
          <a:p>
            <a:pPr lvl="1"/>
            <a:r>
              <a:rPr lang="en-US" sz="1800" dirty="0" smtClean="0"/>
              <a:t>Egyptian Revolution, NDA Elections</a:t>
            </a:r>
          </a:p>
          <a:p>
            <a:pPr lvl="1"/>
            <a:r>
              <a:rPr lang="en-US" sz="1800" dirty="0" smtClean="0"/>
              <a:t>Virtual Human</a:t>
            </a:r>
          </a:p>
          <a:p>
            <a:r>
              <a:rPr lang="en-US" sz="2000" dirty="0" smtClean="0"/>
              <a:t>Mobility, Sensors and Computing</a:t>
            </a:r>
          </a:p>
          <a:p>
            <a:pPr lvl="1"/>
            <a:r>
              <a:rPr lang="en-US" sz="1800" dirty="0" smtClean="0"/>
              <a:t>Internet of things, M2M</a:t>
            </a:r>
          </a:p>
          <a:p>
            <a:pPr lvl="1"/>
            <a:r>
              <a:rPr lang="en-US" sz="1800" dirty="0" smtClean="0"/>
              <a:t>Cloud</a:t>
            </a:r>
          </a:p>
          <a:p>
            <a:r>
              <a:rPr lang="en-US" sz="2000" dirty="0" smtClean="0"/>
              <a:t>E-Mobile Commerce v/s Brick and </a:t>
            </a:r>
            <a:r>
              <a:rPr lang="en-US" sz="2000" dirty="0" err="1" smtClean="0"/>
              <a:t>Mortor</a:t>
            </a:r>
            <a:endParaRPr lang="en-US" sz="2000" dirty="0" smtClean="0"/>
          </a:p>
          <a:p>
            <a:r>
              <a:rPr lang="en-US" sz="2000" dirty="0" smtClean="0"/>
              <a:t>New Models of Business: Big Data, Analytics, Websites, Missed Call, Call Based Marketing, </a:t>
            </a:r>
          </a:p>
          <a:p>
            <a:r>
              <a:rPr lang="en-US" sz="2000" dirty="0" smtClean="0"/>
              <a:t>Delivery Platforms: Drones, unmanned Cars, Production Technologies-Manufacturing Industries</a:t>
            </a:r>
          </a:p>
          <a:p>
            <a:r>
              <a:rPr lang="en-US" sz="2000" dirty="0" smtClean="0"/>
              <a:t>  AND YOU NEED SKILLS FOR ALL THESE</a:t>
            </a:r>
          </a:p>
        </p:txBody>
      </p:sp>
      <p:pic>
        <p:nvPicPr>
          <p:cNvPr id="39940" name="Picture 4" descr="flag"/>
          <p:cNvPicPr>
            <a:picLocks noChangeAspect="1" noChangeArrowheads="1" noCrop="1"/>
          </p:cNvPicPr>
          <p:nvPr/>
        </p:nvPicPr>
        <p:blipFill>
          <a:blip r:embed="rId2" cstate="print"/>
          <a:srcRect/>
          <a:stretch>
            <a:fillRect/>
          </a:stretch>
        </p:blipFill>
        <p:spPr bwMode="auto">
          <a:xfrm>
            <a:off x="0" y="152400"/>
            <a:ext cx="928688" cy="838200"/>
          </a:xfrm>
          <a:prstGeom prst="rect">
            <a:avLst/>
          </a:prstGeom>
          <a:noFill/>
          <a:ln w="9525">
            <a:noFill/>
            <a:miter lim="800000"/>
            <a:headEnd/>
            <a:tailEnd/>
          </a:ln>
        </p:spPr>
      </p:pic>
      <p:pic>
        <p:nvPicPr>
          <p:cNvPr id="39941" name="Picture 8" descr="C:\Documents and Settings\user\Desktop\logonewcmai.JPG"/>
          <p:cNvPicPr>
            <a:picLocks noChangeAspect="1" noChangeArrowheads="1"/>
          </p:cNvPicPr>
          <p:nvPr/>
        </p:nvPicPr>
        <p:blipFill>
          <a:blip r:embed="rId3"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Compliments</a:t>
            </a:r>
            <a:endParaRPr lang="en-US" dirty="0"/>
          </a:p>
        </p:txBody>
      </p:sp>
      <p:sp>
        <p:nvSpPr>
          <p:cNvPr id="3" name="Content Placeholder 2"/>
          <p:cNvSpPr>
            <a:spLocks noGrp="1"/>
          </p:cNvSpPr>
          <p:nvPr>
            <p:ph idx="1"/>
          </p:nvPr>
        </p:nvSpPr>
        <p:spPr/>
        <p:txBody>
          <a:bodyPr/>
          <a:lstStyle/>
          <a:p>
            <a:r>
              <a:rPr lang="en-US" dirty="0" smtClean="0"/>
              <a:t>Compliments for wonderful program to:</a:t>
            </a:r>
          </a:p>
          <a:p>
            <a:pPr lvl="1"/>
            <a:r>
              <a:rPr lang="en-US" dirty="0" smtClean="0"/>
              <a:t>Prof MN </a:t>
            </a:r>
            <a:r>
              <a:rPr lang="en-US" dirty="0" err="1" smtClean="0"/>
              <a:t>Navale</a:t>
            </a:r>
            <a:r>
              <a:rPr lang="en-US" dirty="0" smtClean="0"/>
              <a:t>, Founder President, </a:t>
            </a:r>
            <a:r>
              <a:rPr lang="en-US" dirty="0" err="1" smtClean="0"/>
              <a:t>Singhad</a:t>
            </a:r>
            <a:r>
              <a:rPr lang="en-US" dirty="0" smtClean="0"/>
              <a:t> Technical Education Society</a:t>
            </a:r>
          </a:p>
          <a:p>
            <a:pPr lvl="1"/>
            <a:r>
              <a:rPr lang="en-US" dirty="0" smtClean="0"/>
              <a:t>Dr </a:t>
            </a:r>
            <a:r>
              <a:rPr lang="en-US" dirty="0" err="1" smtClean="0"/>
              <a:t>Mrs</a:t>
            </a:r>
            <a:r>
              <a:rPr lang="en-US" dirty="0" smtClean="0"/>
              <a:t> </a:t>
            </a:r>
            <a:r>
              <a:rPr lang="en-US" dirty="0" err="1" smtClean="0"/>
              <a:t>Sunanda</a:t>
            </a:r>
            <a:r>
              <a:rPr lang="en-US" dirty="0" smtClean="0"/>
              <a:t> M </a:t>
            </a:r>
            <a:r>
              <a:rPr lang="en-US" dirty="0" err="1" smtClean="0"/>
              <a:t>Navale</a:t>
            </a:r>
            <a:r>
              <a:rPr lang="en-US" dirty="0" smtClean="0"/>
              <a:t>, Founder Secretary, </a:t>
            </a:r>
            <a:r>
              <a:rPr lang="en-US" dirty="0" err="1" smtClean="0"/>
              <a:t>Singhad</a:t>
            </a:r>
            <a:r>
              <a:rPr lang="en-US" dirty="0" smtClean="0"/>
              <a:t> Technical Education Society, </a:t>
            </a:r>
            <a:r>
              <a:rPr lang="en-US" dirty="0" err="1" smtClean="0"/>
              <a:t>Pune</a:t>
            </a:r>
            <a:endParaRPr lang="en-US" dirty="0" smtClean="0"/>
          </a:p>
          <a:p>
            <a:pPr lvl="1"/>
            <a:r>
              <a:rPr lang="en-US" dirty="0" smtClean="0"/>
              <a:t>Dr Daniel </a:t>
            </a:r>
            <a:r>
              <a:rPr lang="en-US" dirty="0" err="1" smtClean="0"/>
              <a:t>Penkar</a:t>
            </a:r>
            <a:r>
              <a:rPr lang="en-US" dirty="0" smtClean="0"/>
              <a:t>, Director, SIOM</a:t>
            </a:r>
          </a:p>
          <a:p>
            <a:pPr lvl="1"/>
            <a:r>
              <a:rPr lang="en-US" dirty="0" smtClean="0"/>
              <a:t>Dr. </a:t>
            </a:r>
            <a:r>
              <a:rPr lang="en-US" dirty="0" err="1" smtClean="0"/>
              <a:t>Chandrani</a:t>
            </a:r>
            <a:r>
              <a:rPr lang="en-US" dirty="0" smtClean="0"/>
              <a:t> Singh, Director, </a:t>
            </a:r>
            <a:r>
              <a:rPr lang="en-US" dirty="0" err="1" smtClean="0"/>
              <a:t>Sinhgad</a:t>
            </a:r>
            <a:r>
              <a:rPr lang="en-US" dirty="0" smtClean="0"/>
              <a:t>  Management </a:t>
            </a:r>
            <a:r>
              <a:rPr lang="en-US" dirty="0" smtClean="0"/>
              <a:t>Institutes</a:t>
            </a:r>
          </a:p>
          <a:p>
            <a:pPr lvl="1">
              <a:buNone/>
            </a:pPr>
            <a:r>
              <a:rPr lang="en-US" dirty="0" smtClean="0"/>
              <a:t/>
            </a:r>
            <a:br>
              <a:rPr lang="en-US" dirty="0" smtClean="0"/>
            </a:br>
            <a:endParaRPr lang="en-US" dirty="0" smtClean="0"/>
          </a:p>
          <a:p>
            <a:endParaRPr lang="en-US" dirty="0"/>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MESSAGE FOR TECHNOLOGY</a:t>
            </a:r>
          </a:p>
        </p:txBody>
      </p:sp>
      <p:pic>
        <p:nvPicPr>
          <p:cNvPr id="40963" name="Content Placeholder 3" descr="http://m.c.lnkd.licdn.com/mpr/mpr/p/3/005/078/090/16e78cd.jpg"/>
          <p:cNvPicPr>
            <a:picLocks noGrp="1"/>
          </p:cNvPicPr>
          <p:nvPr>
            <p:ph idx="1"/>
          </p:nvPr>
        </p:nvPicPr>
        <p:blipFill>
          <a:blip r:embed="rId2" cstate="print"/>
          <a:srcRect/>
          <a:stretch>
            <a:fillRect/>
          </a:stretch>
        </p:blipFill>
        <p:spPr>
          <a:xfrm>
            <a:off x="0" y="1828800"/>
            <a:ext cx="9144000" cy="5029200"/>
          </a:xfrm>
        </p:spPr>
      </p:pic>
      <p:pic>
        <p:nvPicPr>
          <p:cNvPr id="40964" name="Picture 4" descr="flag"/>
          <p:cNvPicPr>
            <a:picLocks noChangeAspect="1" noChangeArrowheads="1" noCrop="1"/>
          </p:cNvPicPr>
          <p:nvPr/>
        </p:nvPicPr>
        <p:blipFill>
          <a:blip r:embed="rId3" cstate="print"/>
          <a:srcRect/>
          <a:stretch>
            <a:fillRect/>
          </a:stretch>
        </p:blipFill>
        <p:spPr bwMode="auto">
          <a:xfrm>
            <a:off x="0" y="152400"/>
            <a:ext cx="928688" cy="838200"/>
          </a:xfrm>
          <a:prstGeom prst="rect">
            <a:avLst/>
          </a:prstGeom>
          <a:noFill/>
          <a:ln w="9525">
            <a:noFill/>
            <a:miter lim="800000"/>
            <a:headEnd/>
            <a:tailEnd/>
          </a:ln>
        </p:spPr>
      </p:pic>
      <p:pic>
        <p:nvPicPr>
          <p:cNvPr id="40965" name="Picture 8" descr="C:\Documents and Settings\user\Desktop\logonewcmai.JPG"/>
          <p:cNvPicPr>
            <a:picLocks noChangeAspect="1" noChangeArrowheads="1"/>
          </p:cNvPicPr>
          <p:nvPr/>
        </p:nvPicPr>
        <p:blipFill>
          <a:blip r:embed="rId4"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 Way Forward</a:t>
            </a:r>
          </a:p>
        </p:txBody>
      </p:sp>
      <p:sp>
        <p:nvSpPr>
          <p:cNvPr id="38915" name="Content Placeholder 2"/>
          <p:cNvSpPr>
            <a:spLocks noGrp="1"/>
          </p:cNvSpPr>
          <p:nvPr>
            <p:ph idx="1"/>
          </p:nvPr>
        </p:nvSpPr>
        <p:spPr/>
        <p:txBody>
          <a:bodyPr/>
          <a:lstStyle/>
          <a:p>
            <a:r>
              <a:rPr lang="en-US" dirty="0" smtClean="0"/>
              <a:t>Focused on Goals</a:t>
            </a:r>
          </a:p>
          <a:p>
            <a:r>
              <a:rPr lang="en-US" dirty="0" smtClean="0"/>
              <a:t>Study </a:t>
            </a:r>
            <a:r>
              <a:rPr lang="en-US" dirty="0" err="1" smtClean="0"/>
              <a:t>Study</a:t>
            </a:r>
            <a:r>
              <a:rPr lang="en-US" dirty="0" smtClean="0"/>
              <a:t> </a:t>
            </a:r>
            <a:r>
              <a:rPr lang="en-US" dirty="0" err="1" smtClean="0"/>
              <a:t>Study</a:t>
            </a:r>
            <a:r>
              <a:rPr lang="en-US" dirty="0" smtClean="0"/>
              <a:t> &amp; Research</a:t>
            </a:r>
          </a:p>
          <a:p>
            <a:r>
              <a:rPr lang="en-US" dirty="0" smtClean="0"/>
              <a:t>Keep you update</a:t>
            </a:r>
          </a:p>
          <a:p>
            <a:r>
              <a:rPr lang="en-US" dirty="0" smtClean="0"/>
              <a:t>New learning's needed – technologies and also Knowing how to create impact virtually in least available time</a:t>
            </a:r>
          </a:p>
          <a:p>
            <a:r>
              <a:rPr lang="en-US" dirty="0" smtClean="0"/>
              <a:t>Become Entrepreneur, Innovator</a:t>
            </a:r>
          </a:p>
        </p:txBody>
      </p:sp>
      <p:pic>
        <p:nvPicPr>
          <p:cNvPr id="38916" name="Picture 4" descr="flag"/>
          <p:cNvPicPr>
            <a:picLocks noChangeAspect="1" noChangeArrowheads="1" noCrop="1"/>
          </p:cNvPicPr>
          <p:nvPr/>
        </p:nvPicPr>
        <p:blipFill>
          <a:blip r:embed="rId2" cstate="print"/>
          <a:srcRect/>
          <a:stretch>
            <a:fillRect/>
          </a:stretch>
        </p:blipFill>
        <p:spPr bwMode="auto">
          <a:xfrm>
            <a:off x="0" y="152400"/>
            <a:ext cx="928688" cy="838200"/>
          </a:xfrm>
          <a:prstGeom prst="rect">
            <a:avLst/>
          </a:prstGeom>
          <a:noFill/>
          <a:ln w="9525">
            <a:noFill/>
            <a:miter lim="800000"/>
            <a:headEnd/>
            <a:tailEnd/>
          </a:ln>
        </p:spPr>
      </p:pic>
      <p:pic>
        <p:nvPicPr>
          <p:cNvPr id="38917" name="Picture 8" descr="C:\Documents and Settings\user\Desktop\logonewcmai.JPG"/>
          <p:cNvPicPr>
            <a:picLocks noChangeAspect="1" noChangeArrowheads="1"/>
          </p:cNvPicPr>
          <p:nvPr/>
        </p:nvPicPr>
        <p:blipFill>
          <a:blip r:embed="rId3"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1" name="Content Placeholder 2"/>
          <p:cNvSpPr>
            <a:spLocks noGrp="1"/>
          </p:cNvSpPr>
          <p:nvPr>
            <p:ph idx="1"/>
          </p:nvPr>
        </p:nvSpPr>
        <p:spPr>
          <a:xfrm>
            <a:off x="762000" y="2017713"/>
            <a:ext cx="8193088" cy="4114800"/>
          </a:xfrm>
        </p:spPr>
        <p:txBody>
          <a:bodyPr/>
          <a:lstStyle/>
          <a:p>
            <a:pPr>
              <a:buFont typeface="Wingdings" pitchFamily="2" charset="2"/>
              <a:buNone/>
            </a:pPr>
            <a:endParaRPr lang="en-US" sz="5400" b="1" dirty="0" smtClean="0"/>
          </a:p>
          <a:p>
            <a:pPr>
              <a:buFont typeface="Wingdings" pitchFamily="2" charset="2"/>
              <a:buNone/>
            </a:pPr>
            <a:r>
              <a:rPr lang="en-US" sz="5400" b="1" dirty="0" smtClean="0">
                <a:solidFill>
                  <a:srgbClr val="00B0F0"/>
                </a:solidFill>
              </a:rPr>
              <a:t>			ACADEMIC 				EXCELLNCE </a:t>
            </a:r>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150938" y="-838200"/>
            <a:ext cx="7793037" cy="3124200"/>
          </a:xfrm>
        </p:spPr>
        <p:txBody>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HOW TO ACHIEVE ACADEMIC EXCELLENCE</a:t>
            </a:r>
            <a:br>
              <a:rPr lang="en-US" b="1" dirty="0" smtClean="0"/>
            </a:br>
            <a:endParaRPr lang="en-US" dirty="0" smtClean="0"/>
          </a:p>
        </p:txBody>
      </p:sp>
      <p:sp>
        <p:nvSpPr>
          <p:cNvPr id="45059" name="Content Placeholder 2"/>
          <p:cNvSpPr>
            <a:spLocks noGrp="1"/>
          </p:cNvSpPr>
          <p:nvPr>
            <p:ph idx="1"/>
          </p:nvPr>
        </p:nvSpPr>
        <p:spPr>
          <a:xfrm>
            <a:off x="609600" y="1828800"/>
            <a:ext cx="8345488" cy="4724400"/>
          </a:xfrm>
        </p:spPr>
        <p:txBody>
          <a:bodyPr/>
          <a:lstStyle/>
          <a:p>
            <a:r>
              <a:rPr lang="en-US" sz="1800" dirty="0" smtClean="0"/>
              <a:t>Put God first -  Do not allow your studies to compete with God’s time  </a:t>
            </a:r>
          </a:p>
          <a:p>
            <a:r>
              <a:rPr lang="en-US" sz="1800" dirty="0" smtClean="0"/>
              <a:t>Prioritize</a:t>
            </a:r>
          </a:p>
          <a:p>
            <a:r>
              <a:rPr lang="en-US" sz="1800" dirty="0" smtClean="0"/>
              <a:t>Set a target-it ignite your passion</a:t>
            </a:r>
          </a:p>
          <a:p>
            <a:r>
              <a:rPr lang="en-US" sz="1800" dirty="0" smtClean="0"/>
              <a:t>Be disciplined - Self discipline is a conscious control over your lifestyle</a:t>
            </a:r>
          </a:p>
          <a:p>
            <a:r>
              <a:rPr lang="en-US" sz="1800" dirty="0" smtClean="0"/>
              <a:t>Stay focused- Know what you want and go for it with all determination, enthusiasm and optimism. </a:t>
            </a:r>
          </a:p>
          <a:p>
            <a:r>
              <a:rPr lang="en-US" sz="1800" dirty="0" smtClean="0"/>
              <a:t>Manage your time- Time is a free but non-renewable resource, so spend each moment wisely.</a:t>
            </a:r>
          </a:p>
          <a:p>
            <a:r>
              <a:rPr lang="en-US" sz="1800" dirty="0" smtClean="0"/>
              <a:t>Keep the right Company- Quickly identify friends not relevant to your goals and dissociate yourself before you become entangled. </a:t>
            </a:r>
          </a:p>
          <a:p>
            <a:r>
              <a:rPr lang="en-US" sz="1800" dirty="0" smtClean="0"/>
              <a:t>Don’t copy others- Never follow friends when it is very inconvenient for you, you might just be the greatest loser, so be wise.</a:t>
            </a:r>
          </a:p>
          <a:p>
            <a:r>
              <a:rPr lang="en-US" sz="1800" dirty="0" smtClean="0"/>
              <a:t>Prepare adequately- Knowing fully that you have to pass it to be promoted to the next level, why won’t you give it your best shot.</a:t>
            </a:r>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dirty="0" smtClean="0"/>
              <a:t>		What to learn?</a:t>
            </a:r>
          </a:p>
        </p:txBody>
      </p:sp>
      <p:sp>
        <p:nvSpPr>
          <p:cNvPr id="73731" name="Content Placeholder 2"/>
          <p:cNvSpPr>
            <a:spLocks noGrp="1"/>
          </p:cNvSpPr>
          <p:nvPr>
            <p:ph idx="1"/>
          </p:nvPr>
        </p:nvSpPr>
        <p:spPr/>
        <p:txBody>
          <a:bodyPr/>
          <a:lstStyle/>
          <a:p>
            <a:pPr eaLnBrk="1" hangingPunct="1">
              <a:lnSpc>
                <a:spcPct val="80000"/>
              </a:lnSpc>
            </a:pPr>
            <a:r>
              <a:rPr lang="en-US" sz="2800" smtClean="0"/>
              <a:t>Things which have lost their significance</a:t>
            </a:r>
          </a:p>
          <a:p>
            <a:pPr eaLnBrk="1" hangingPunct="1">
              <a:lnSpc>
                <a:spcPct val="80000"/>
              </a:lnSpc>
            </a:pPr>
            <a:r>
              <a:rPr lang="en-US" sz="2800" smtClean="0"/>
              <a:t>Processes which have lost their credibility</a:t>
            </a:r>
          </a:p>
          <a:p>
            <a:pPr eaLnBrk="1" hangingPunct="1">
              <a:lnSpc>
                <a:spcPct val="80000"/>
              </a:lnSpc>
            </a:pPr>
            <a:r>
              <a:rPr lang="en-US" sz="2800" smtClean="0"/>
              <a:t>Traditions which are time consuming and mostly based on orthodox</a:t>
            </a:r>
          </a:p>
          <a:p>
            <a:pPr eaLnBrk="1" hangingPunct="1">
              <a:lnSpc>
                <a:spcPct val="80000"/>
              </a:lnSpc>
            </a:pPr>
            <a:r>
              <a:rPr lang="en-US" sz="2800" smtClean="0"/>
              <a:t>Technology which is no longer necessary, viable, needed or have became obsolete</a:t>
            </a:r>
          </a:p>
          <a:p>
            <a:pPr eaLnBrk="1" hangingPunct="1">
              <a:lnSpc>
                <a:spcPct val="80000"/>
              </a:lnSpc>
            </a:pPr>
            <a:r>
              <a:rPr lang="en-US" sz="2800" smtClean="0"/>
              <a:t>Truths which has become propagandas</a:t>
            </a:r>
          </a:p>
          <a:p>
            <a:pPr eaLnBrk="1" hangingPunct="1">
              <a:lnSpc>
                <a:spcPct val="80000"/>
              </a:lnSpc>
            </a:pPr>
            <a:r>
              <a:rPr lang="en-US" sz="2800" smtClean="0"/>
              <a:t>Knowledge which are not cost effective</a:t>
            </a:r>
          </a:p>
          <a:p>
            <a:pPr eaLnBrk="1" hangingPunct="1">
              <a:lnSpc>
                <a:spcPct val="80000"/>
              </a:lnSpc>
            </a:pPr>
            <a:r>
              <a:rPr lang="en-US" sz="2800" smtClean="0"/>
              <a:t>Relationships which have become painful, time consuming or unprogressive</a:t>
            </a:r>
          </a:p>
          <a:p>
            <a:endParaRPr lang="en-US" smtClean="0"/>
          </a:p>
        </p:txBody>
      </p:sp>
      <p:pic>
        <p:nvPicPr>
          <p:cNvPr id="73732" name="Picture 4" descr="flag"/>
          <p:cNvPicPr>
            <a:picLocks noChangeAspect="1" noChangeArrowheads="1" noCrop="1"/>
          </p:cNvPicPr>
          <p:nvPr/>
        </p:nvPicPr>
        <p:blipFill>
          <a:blip r:embed="rId2" cstate="print"/>
          <a:srcRect/>
          <a:stretch>
            <a:fillRect/>
          </a:stretch>
        </p:blipFill>
        <p:spPr bwMode="auto">
          <a:xfrm>
            <a:off x="0" y="152400"/>
            <a:ext cx="928688" cy="838200"/>
          </a:xfrm>
          <a:prstGeom prst="rect">
            <a:avLst/>
          </a:prstGeom>
          <a:noFill/>
          <a:ln w="9525">
            <a:noFill/>
            <a:miter lim="800000"/>
            <a:headEnd/>
            <a:tailEnd/>
          </a:ln>
        </p:spPr>
      </p:pic>
      <p:pic>
        <p:nvPicPr>
          <p:cNvPr id="73733" name="Picture 8" descr="C:\Documents and Settings\user\Desktop\logonewcmai.JPG"/>
          <p:cNvPicPr>
            <a:picLocks noChangeAspect="1" noChangeArrowheads="1"/>
          </p:cNvPicPr>
          <p:nvPr/>
        </p:nvPicPr>
        <p:blipFill>
          <a:blip r:embed="rId3"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endParaRPr lang="en-US" smtClean="0"/>
          </a:p>
        </p:txBody>
      </p:sp>
      <p:sp>
        <p:nvSpPr>
          <p:cNvPr id="43011" name="Content Placeholder 2"/>
          <p:cNvSpPr>
            <a:spLocks noGrp="1"/>
          </p:cNvSpPr>
          <p:nvPr>
            <p:ph idx="1"/>
          </p:nvPr>
        </p:nvSpPr>
        <p:spPr>
          <a:xfrm>
            <a:off x="762000" y="2017713"/>
            <a:ext cx="8193088" cy="4114800"/>
          </a:xfrm>
        </p:spPr>
        <p:txBody>
          <a:bodyPr/>
          <a:lstStyle/>
          <a:p>
            <a:pPr>
              <a:buFont typeface="Wingdings" pitchFamily="2" charset="2"/>
              <a:buNone/>
            </a:pPr>
            <a:endParaRPr lang="en-US" sz="5400" b="1" dirty="0" smtClean="0"/>
          </a:p>
          <a:p>
            <a:pPr>
              <a:buFont typeface="Wingdings" pitchFamily="2" charset="2"/>
              <a:buNone/>
            </a:pPr>
            <a:r>
              <a:rPr lang="en-US" sz="5400" b="1" dirty="0" smtClean="0">
                <a:solidFill>
                  <a:srgbClr val="00B0F0"/>
                </a:solidFill>
              </a:rPr>
              <a:t>			PERSONAL 				EXCELLNCE </a:t>
            </a:r>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BE A GOOD HUMAN</a:t>
            </a:r>
          </a:p>
        </p:txBody>
      </p:sp>
      <p:sp>
        <p:nvSpPr>
          <p:cNvPr id="68611" name="Rectangle 3"/>
          <p:cNvSpPr>
            <a:spLocks noGrp="1" noChangeArrowheads="1"/>
          </p:cNvSpPr>
          <p:nvPr>
            <p:ph type="body" idx="1"/>
          </p:nvPr>
        </p:nvSpPr>
        <p:spPr/>
        <p:txBody>
          <a:bodyPr/>
          <a:lstStyle/>
          <a:p>
            <a:pPr eaLnBrk="1" hangingPunct="1"/>
            <a:r>
              <a:rPr lang="en-US" sz="2400" dirty="0" smtClean="0"/>
              <a:t>Passionate towards living being….they all in this world for a cause, let them do.</a:t>
            </a:r>
          </a:p>
          <a:p>
            <a:pPr eaLnBrk="1" hangingPunct="1"/>
            <a:r>
              <a:rPr lang="en-US" sz="2400" dirty="0" smtClean="0"/>
              <a:t> Love your parents. They need to know that you care and are happy. Don't ignore them later in your life.</a:t>
            </a:r>
          </a:p>
          <a:p>
            <a:pPr eaLnBrk="1" hangingPunct="1"/>
            <a:r>
              <a:rPr lang="en-US" sz="2400" dirty="0" smtClean="0"/>
              <a:t>Family attitude…pressure cooker in home…you cannot do without them…find out space, time ..smallest opportunity to share, start from smallest things…flower, bangle, </a:t>
            </a:r>
            <a:r>
              <a:rPr lang="en-US" sz="2400" dirty="0" err="1" smtClean="0"/>
              <a:t>bindi</a:t>
            </a:r>
            <a:r>
              <a:rPr lang="en-US" sz="2400" dirty="0" smtClean="0"/>
              <a:t>, cosmetics, vegetables, fruits and so on</a:t>
            </a:r>
          </a:p>
          <a:p>
            <a:pPr eaLnBrk="1" hangingPunct="1"/>
            <a:r>
              <a:rPr lang="en-US" sz="2400" dirty="0" smtClean="0"/>
              <a:t>Keep Good behavior intact…Scorpio storey </a:t>
            </a:r>
          </a:p>
          <a:p>
            <a:pPr eaLnBrk="1" hangingPunct="1"/>
            <a:r>
              <a:rPr lang="en-US" sz="2400" dirty="0" smtClean="0"/>
              <a:t>Smile…biggest answer to several problems… nature co exists </a:t>
            </a:r>
          </a:p>
          <a:p>
            <a:pPr eaLnBrk="1" hangingPunct="1"/>
            <a:endParaRPr lang="en-US" sz="2400" dirty="0" smtClean="0"/>
          </a:p>
          <a:p>
            <a:pPr eaLnBrk="1" hangingPunct="1"/>
            <a:endParaRPr lang="en-US" sz="2800" dirty="0" smtClean="0"/>
          </a:p>
          <a:p>
            <a:pPr eaLnBrk="1" hangingPunct="1"/>
            <a:endParaRPr lang="en-US" sz="2800" dirty="0" smtClean="0"/>
          </a:p>
        </p:txBody>
      </p:sp>
      <p:pic>
        <p:nvPicPr>
          <p:cNvPr id="68612" name="Picture 4" descr="flag"/>
          <p:cNvPicPr>
            <a:picLocks noChangeAspect="1" noChangeArrowheads="1" noCrop="1"/>
          </p:cNvPicPr>
          <p:nvPr/>
        </p:nvPicPr>
        <p:blipFill>
          <a:blip r:embed="rId3" cstate="print"/>
          <a:srcRect/>
          <a:stretch>
            <a:fillRect/>
          </a:stretch>
        </p:blipFill>
        <p:spPr bwMode="auto">
          <a:xfrm>
            <a:off x="0" y="152400"/>
            <a:ext cx="928688" cy="838200"/>
          </a:xfrm>
          <a:prstGeom prst="rect">
            <a:avLst/>
          </a:prstGeom>
          <a:noFill/>
          <a:ln w="9525">
            <a:noFill/>
            <a:miter lim="800000"/>
            <a:headEnd/>
            <a:tailEnd/>
          </a:ln>
        </p:spPr>
      </p:pic>
      <p:pic>
        <p:nvPicPr>
          <p:cNvPr id="68613" name="Picture 8" descr="C:\Documents and Settings\user\Desktop\logonewcmai.JPG"/>
          <p:cNvPicPr>
            <a:picLocks noChangeAspect="1" noChangeArrowheads="1"/>
          </p:cNvPicPr>
          <p:nvPr/>
        </p:nvPicPr>
        <p:blipFill>
          <a:blip r:embed="rId4"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50938" y="442913"/>
            <a:ext cx="7793037" cy="1462087"/>
          </a:xfrm>
        </p:spPr>
        <p:txBody>
          <a:bodyPr/>
          <a:lstStyle/>
          <a:p>
            <a:r>
              <a:rPr lang="en-US" sz="3600" b="1" dirty="0" smtClean="0"/>
              <a:t>What are some things not to do in my life?</a:t>
            </a:r>
            <a:endParaRPr lang="en-US" sz="3600" dirty="0" smtClean="0"/>
          </a:p>
        </p:txBody>
      </p:sp>
      <p:sp>
        <p:nvSpPr>
          <p:cNvPr id="7171" name="Content Placeholder 2"/>
          <p:cNvSpPr>
            <a:spLocks noGrp="1"/>
          </p:cNvSpPr>
          <p:nvPr>
            <p:ph idx="1"/>
          </p:nvPr>
        </p:nvSpPr>
        <p:spPr>
          <a:xfrm>
            <a:off x="762000" y="1905000"/>
            <a:ext cx="8193088" cy="4953000"/>
          </a:xfrm>
        </p:spPr>
        <p:txBody>
          <a:bodyPr/>
          <a:lstStyle/>
          <a:p>
            <a:r>
              <a:rPr lang="en-US" sz="2000" dirty="0" smtClean="0"/>
              <a:t>Don’t ignore personal, mental, physical health, hygiene &amp; well being.</a:t>
            </a:r>
          </a:p>
          <a:p>
            <a:r>
              <a:rPr lang="en-US" sz="2000" dirty="0" smtClean="0"/>
              <a:t>Don't live with people who consistently make you feel inferior in any way. </a:t>
            </a:r>
          </a:p>
          <a:p>
            <a:r>
              <a:rPr lang="en-US" sz="2000" dirty="0" smtClean="0"/>
              <a:t>Never take important decisions based on people's advice. Nobody but you know what suits you best and nobody but YOU have to face the consequences, good or bad. </a:t>
            </a:r>
          </a:p>
          <a:p>
            <a:r>
              <a:rPr lang="en-US" sz="2000" b="1" dirty="0" smtClean="0"/>
              <a:t>Don't spend ANY time getting envious of others. There'll  be tons of situations in your life where someone else will be climbing the ladder faster</a:t>
            </a:r>
          </a:p>
          <a:p>
            <a:r>
              <a:rPr lang="en-US" sz="1800" b="1" dirty="0" smtClean="0"/>
              <a:t>Don’t complain </a:t>
            </a:r>
            <a:r>
              <a:rPr lang="en-US" sz="1800" dirty="0" smtClean="0"/>
              <a:t> in life. Complaining only tends to bring a cloud of negativity to your mind which is always in search for excuses. </a:t>
            </a:r>
          </a:p>
          <a:p>
            <a:r>
              <a:rPr lang="en-US" sz="1800" b="1" dirty="0" smtClean="0"/>
              <a:t>Don’t expect</a:t>
            </a:r>
            <a:r>
              <a:rPr lang="en-US" sz="1800" dirty="0" smtClean="0"/>
              <a:t> too much in life - People, situations and nature are few of the things beyond our control. </a:t>
            </a:r>
            <a:br>
              <a:rPr lang="en-US" sz="1800" dirty="0" smtClean="0"/>
            </a:br>
            <a:endParaRPr lang="en-US" sz="1800" dirty="0" smtClean="0"/>
          </a:p>
          <a:p>
            <a:pPr>
              <a:buNone/>
            </a:pPr>
            <a:r>
              <a:rPr lang="en-US" sz="1800" dirty="0" smtClean="0"/>
              <a:t/>
            </a:r>
            <a:br>
              <a:rPr lang="en-US" sz="18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endParaRPr lang="en-US" dirty="0" smtClean="0"/>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Excellence is a Habit</a:t>
            </a:r>
          </a:p>
        </p:txBody>
      </p:sp>
      <p:sp>
        <p:nvSpPr>
          <p:cNvPr id="3" name="Content Placeholder 2"/>
          <p:cNvSpPr>
            <a:spLocks noGrp="1"/>
          </p:cNvSpPr>
          <p:nvPr>
            <p:ph idx="1"/>
          </p:nvPr>
        </p:nvSpPr>
        <p:spPr>
          <a:xfrm>
            <a:off x="762000" y="1676400"/>
            <a:ext cx="7848600" cy="4800600"/>
          </a:xfrm>
        </p:spPr>
        <p:txBody>
          <a:bodyPr/>
          <a:lstStyle/>
          <a:p>
            <a:pPr>
              <a:defRPr/>
            </a:pPr>
            <a:endParaRPr lang="en-US" sz="2800" dirty="0" smtClean="0"/>
          </a:p>
          <a:p>
            <a:pPr marL="342900" lvl="1" indent="-342900">
              <a:buClr>
                <a:schemeClr val="folHlink"/>
              </a:buClr>
              <a:buSzPct val="60000"/>
              <a:defRPr/>
            </a:pPr>
            <a:r>
              <a:rPr lang="en-US" sz="2400" dirty="0" smtClean="0"/>
              <a:t>Excellence is not a Skill. It is an attitude</a:t>
            </a:r>
          </a:p>
          <a:p>
            <a:pPr>
              <a:defRPr/>
            </a:pPr>
            <a:r>
              <a:rPr lang="en-US" sz="2400" dirty="0" smtClean="0"/>
              <a:t>Excellence is doing common things in uncommon way &amp; is the Result of</a:t>
            </a:r>
          </a:p>
          <a:p>
            <a:pPr lvl="1">
              <a:defRPr/>
            </a:pPr>
            <a:r>
              <a:rPr lang="en-US" sz="2400" dirty="0" smtClean="0"/>
              <a:t>Caring more than others think is Wise, </a:t>
            </a:r>
          </a:p>
          <a:p>
            <a:pPr lvl="1">
              <a:defRPr/>
            </a:pPr>
            <a:r>
              <a:rPr lang="en-US" sz="2400" dirty="0" smtClean="0"/>
              <a:t>Risking more than others think is Safe,</a:t>
            </a:r>
          </a:p>
          <a:p>
            <a:pPr lvl="1">
              <a:defRPr/>
            </a:pPr>
            <a:r>
              <a:rPr lang="en-US" sz="2400" dirty="0" smtClean="0"/>
              <a:t>Dreaming more than others think is Practical</a:t>
            </a:r>
          </a:p>
          <a:p>
            <a:pPr lvl="1">
              <a:defRPr/>
            </a:pPr>
            <a:r>
              <a:rPr lang="en-US" sz="2400" dirty="0" smtClean="0"/>
              <a:t>Expecting more than others think is Possible</a:t>
            </a:r>
            <a:endParaRPr lang="en-US" sz="2400" dirty="0" smtClean="0">
              <a:ea typeface="+mn-ea"/>
              <a:cs typeface="+mn-cs"/>
            </a:endParaRPr>
          </a:p>
          <a:p>
            <a:pPr marL="342900" lvl="1" indent="-342900">
              <a:buClr>
                <a:schemeClr val="folHlink"/>
              </a:buClr>
              <a:buSzPct val="60000"/>
              <a:defRPr/>
            </a:pPr>
            <a:r>
              <a:rPr lang="en-US" sz="2400" dirty="0" smtClean="0"/>
              <a:t>Do your best and a little better than you can think</a:t>
            </a:r>
          </a:p>
          <a:p>
            <a:pPr marL="342900" lvl="1" indent="-342900">
              <a:buClr>
                <a:schemeClr val="folHlink"/>
              </a:buClr>
              <a:buSzPct val="60000"/>
              <a:buFont typeface="Wingdings" pitchFamily="2" charset="2"/>
              <a:buNone/>
              <a:defRPr/>
            </a:pPr>
            <a:endParaRPr lang="en-US" dirty="0" smtClean="0"/>
          </a:p>
          <a:p>
            <a:pPr>
              <a:buFont typeface="Wingdings" pitchFamily="2" charset="2"/>
              <a:buNone/>
              <a:defRPr/>
            </a:pPr>
            <a:endParaRPr lang="en-US" dirty="0" smtClean="0"/>
          </a:p>
          <a:p>
            <a:pPr lvl="1">
              <a:buFont typeface="Wingdings" pitchFamily="2" charset="2"/>
              <a:buNone/>
              <a:defRPr/>
            </a:pPr>
            <a:endParaRPr lang="en-US" dirty="0" smtClean="0">
              <a:ea typeface="+mn-ea"/>
              <a:cs typeface="+mn-cs"/>
            </a:endParaRPr>
          </a:p>
          <a:p>
            <a:pPr lvl="1">
              <a:defRPr/>
            </a:pPr>
            <a:endParaRPr lang="en-US" dirty="0" smtClean="0">
              <a:ea typeface="+mn-ea"/>
              <a:cs typeface="+mn-cs"/>
            </a:endParaRPr>
          </a:p>
          <a:p>
            <a:pPr lvl="1">
              <a:buFont typeface="Wingdings" pitchFamily="2" charset="2"/>
              <a:buNone/>
              <a:defRPr/>
            </a:pPr>
            <a:r>
              <a:rPr lang="en-US" dirty="0" smtClean="0"/>
              <a:t/>
            </a:r>
            <a:br>
              <a:rPr lang="en-US" dirty="0" smtClean="0"/>
            </a:br>
            <a:endParaRPr lang="en-US" dirty="0"/>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90600" y="214313"/>
            <a:ext cx="8915400" cy="1462087"/>
          </a:xfrm>
        </p:spPr>
        <p:txBody>
          <a:bodyPr/>
          <a:lstStyle/>
          <a:p>
            <a:r>
              <a:rPr lang="en-US" sz="4000" smtClean="0"/>
              <a:t>CMAI YRACLUB MEMBERSHIP</a:t>
            </a:r>
          </a:p>
        </p:txBody>
      </p:sp>
      <p:sp>
        <p:nvSpPr>
          <p:cNvPr id="27651" name="Content Placeholder 2"/>
          <p:cNvSpPr>
            <a:spLocks noGrp="1"/>
          </p:cNvSpPr>
          <p:nvPr>
            <p:ph idx="1"/>
          </p:nvPr>
        </p:nvSpPr>
        <p:spPr/>
        <p:txBody>
          <a:bodyPr/>
          <a:lstStyle/>
          <a:p>
            <a:r>
              <a:rPr lang="en-US" sz="2800" smtClean="0"/>
              <a:t>As part of youth empowerment, CMAI has initiated a YRA CLUB.</a:t>
            </a:r>
          </a:p>
          <a:p>
            <a:r>
              <a:rPr lang="en-US" sz="2800" smtClean="0"/>
              <a:t>Complimentary Membership for </a:t>
            </a:r>
            <a:r>
              <a:rPr lang="en-US" sz="2800" smtClean="0">
                <a:hlinkClick r:id="rId2"/>
              </a:rPr>
              <a:t>www.yraclub.org</a:t>
            </a:r>
            <a:endParaRPr lang="en-US" sz="2800" smtClean="0"/>
          </a:p>
          <a:p>
            <a:r>
              <a:rPr lang="en-US" sz="2800" smtClean="0">
                <a:hlinkClick r:id="rId3"/>
              </a:rPr>
              <a:t>http://www.cmai.asia/Youth-Student.php</a:t>
            </a:r>
            <a:endParaRPr lang="en-IN" sz="2800" smtClean="0"/>
          </a:p>
          <a:p>
            <a:r>
              <a:rPr lang="en-US" sz="2800" smtClean="0"/>
              <a:t>Regular updates on job alerts, personality development skills, technology updates, cyber security alerts.</a:t>
            </a:r>
          </a:p>
          <a:p>
            <a:r>
              <a:rPr lang="en-US" sz="2800" smtClean="0"/>
              <a:t>Photograph of Education Events.</a:t>
            </a:r>
          </a:p>
        </p:txBody>
      </p:sp>
      <p:pic>
        <p:nvPicPr>
          <p:cNvPr id="27652" name="Picture 4" descr="flag"/>
          <p:cNvPicPr>
            <a:picLocks noChangeAspect="1" noChangeArrowheads="1" noCrop="1"/>
          </p:cNvPicPr>
          <p:nvPr/>
        </p:nvPicPr>
        <p:blipFill>
          <a:blip r:embed="rId4" cstate="print"/>
          <a:srcRect/>
          <a:stretch>
            <a:fillRect/>
          </a:stretch>
        </p:blipFill>
        <p:spPr bwMode="auto">
          <a:xfrm>
            <a:off x="76200" y="228600"/>
            <a:ext cx="928688" cy="838200"/>
          </a:xfrm>
          <a:prstGeom prst="rect">
            <a:avLst/>
          </a:prstGeom>
          <a:noFill/>
          <a:ln w="9525">
            <a:noFill/>
            <a:miter lim="800000"/>
            <a:headEnd/>
            <a:tailEnd/>
          </a:ln>
        </p:spPr>
      </p:pic>
      <p:pic>
        <p:nvPicPr>
          <p:cNvPr id="27653" name="Picture 8" descr="C:\Documents and Settings\user\Desktop\logonewcmai.JPG"/>
          <p:cNvPicPr>
            <a:picLocks noChangeAspect="1" noChangeArrowheads="1"/>
          </p:cNvPicPr>
          <p:nvPr/>
        </p:nvPicPr>
        <p:blipFill>
          <a:blip r:embed="rId5"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FIVE TRAITS IN</a:t>
            </a:r>
            <a:br>
              <a:rPr lang="en-US" dirty="0" smtClean="0"/>
            </a:br>
            <a:r>
              <a:rPr lang="en-US" dirty="0" smtClean="0"/>
              <a:t>TODAY’s PRESENTATION</a:t>
            </a:r>
          </a:p>
        </p:txBody>
      </p:sp>
      <p:sp>
        <p:nvSpPr>
          <p:cNvPr id="14339" name="Content Placeholder 2"/>
          <p:cNvSpPr>
            <a:spLocks noGrp="1"/>
          </p:cNvSpPr>
          <p:nvPr>
            <p:ph idx="1"/>
          </p:nvPr>
        </p:nvSpPr>
        <p:spPr>
          <a:xfrm>
            <a:off x="1066800" y="1219200"/>
            <a:ext cx="7812088" cy="5486400"/>
          </a:xfrm>
        </p:spPr>
        <p:txBody>
          <a:bodyPr/>
          <a:lstStyle/>
          <a:p>
            <a:pPr>
              <a:buNone/>
            </a:pPr>
            <a:r>
              <a:rPr lang="en-US" sz="3600" dirty="0" smtClean="0"/>
              <a:t>   </a:t>
            </a:r>
          </a:p>
          <a:p>
            <a:r>
              <a:rPr lang="en-US" sz="2400" dirty="0" smtClean="0"/>
              <a:t>Stray thoughts on Empowering yourself through education and knowledge</a:t>
            </a:r>
          </a:p>
          <a:p>
            <a:r>
              <a:rPr lang="en-US" sz="2400" dirty="0" smtClean="0"/>
              <a:t>About CMAI</a:t>
            </a:r>
          </a:p>
          <a:p>
            <a:r>
              <a:rPr lang="en-US" sz="2400" dirty="0" smtClean="0"/>
              <a:t>Technologies</a:t>
            </a:r>
          </a:p>
          <a:p>
            <a:r>
              <a:rPr lang="en-US" sz="2400" dirty="0" smtClean="0"/>
              <a:t>Academic Excellence</a:t>
            </a:r>
          </a:p>
          <a:p>
            <a:r>
              <a:rPr lang="en-US" sz="2400" dirty="0" smtClean="0"/>
              <a:t>Personal </a:t>
            </a:r>
            <a:r>
              <a:rPr lang="en-US" sz="2400" dirty="0" smtClean="0"/>
              <a:t>Excellence</a:t>
            </a:r>
          </a:p>
          <a:p>
            <a:pPr>
              <a:buNone/>
            </a:pPr>
            <a:r>
              <a:rPr lang="en-US" sz="2400" b="1" dirty="0" smtClean="0"/>
              <a:t>I BELIEVE YOU DO NOT NEED ANY PPT. </a:t>
            </a:r>
            <a:r>
              <a:rPr lang="en-US" sz="2400" b="1" dirty="0" err="1" smtClean="0"/>
              <a:t>Singhad</a:t>
            </a:r>
            <a:r>
              <a:rPr lang="en-US" sz="2400" b="1" dirty="0" smtClean="0"/>
              <a:t> has taught you all that is needed</a:t>
            </a:r>
          </a:p>
          <a:p>
            <a:pPr>
              <a:buNone/>
            </a:pPr>
            <a:r>
              <a:rPr lang="en-US" sz="2400" b="1" dirty="0" smtClean="0"/>
              <a:t>I encourage delegates to go on asking questions in chat/Q&amp;A</a:t>
            </a:r>
          </a:p>
          <a:p>
            <a:pPr>
              <a:buNone/>
            </a:pPr>
            <a:r>
              <a:rPr lang="en-US" sz="2400" b="1" dirty="0" smtClean="0"/>
              <a:t>I intend to finish presentation in 15 minutes leaving 30 minutes for Q&amp;A</a:t>
            </a:r>
            <a:endParaRPr lang="en-US" sz="2400" b="1" dirty="0" smtClean="0"/>
          </a:p>
          <a:p>
            <a:pPr>
              <a:buFont typeface="Wingdings" pitchFamily="2" charset="2"/>
              <a:buNone/>
            </a:pPr>
            <a:endParaRPr lang="en-US" sz="4000" dirty="0" smtClean="0"/>
          </a:p>
          <a:p>
            <a:endParaRPr lang="en-US" sz="4000" dirty="0" smtClean="0"/>
          </a:p>
        </p:txBody>
      </p:sp>
      <p:pic>
        <p:nvPicPr>
          <p:cNvPr id="14340" name="Picture 4" descr="flag"/>
          <p:cNvPicPr>
            <a:picLocks noChangeAspect="1" noChangeArrowheads="1" noCrop="1"/>
          </p:cNvPicPr>
          <p:nvPr/>
        </p:nvPicPr>
        <p:blipFill>
          <a:blip r:embed="rId3" cstate="print"/>
          <a:srcRect/>
          <a:stretch>
            <a:fillRect/>
          </a:stretch>
        </p:blipFill>
        <p:spPr bwMode="auto">
          <a:xfrm>
            <a:off x="0" y="152400"/>
            <a:ext cx="928688" cy="838200"/>
          </a:xfrm>
          <a:prstGeom prst="rect">
            <a:avLst/>
          </a:prstGeom>
          <a:noFill/>
          <a:ln w="9525">
            <a:noFill/>
            <a:miter lim="800000"/>
            <a:headEnd/>
            <a:tailEnd/>
          </a:ln>
        </p:spPr>
      </p:pic>
      <p:pic>
        <p:nvPicPr>
          <p:cNvPr id="14341" name="Picture 8" descr="C:\Documents and Settings\user\Desktop\logonewcmai.JPG"/>
          <p:cNvPicPr>
            <a:picLocks noChangeAspect="1" noChangeArrowheads="1"/>
          </p:cNvPicPr>
          <p:nvPr/>
        </p:nvPicPr>
        <p:blipFill>
          <a:blip r:embed="rId4"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2"/>
          <p:cNvSpPr txBox="1">
            <a:spLocks noChangeArrowheads="1"/>
          </p:cNvSpPr>
          <p:nvPr/>
        </p:nvSpPr>
        <p:spPr bwMode="auto">
          <a:xfrm>
            <a:off x="685800" y="1828800"/>
            <a:ext cx="7543800" cy="8032968"/>
          </a:xfrm>
          <a:prstGeom prst="rect">
            <a:avLst/>
          </a:prstGeom>
          <a:noFill/>
          <a:ln w="9525">
            <a:noFill/>
            <a:miter lim="800000"/>
            <a:headEnd/>
            <a:tailEnd/>
          </a:ln>
        </p:spPr>
        <p:txBody>
          <a:bodyPr>
            <a:spAutoFit/>
          </a:bodyPr>
          <a:lstStyle/>
          <a:p>
            <a:pPr>
              <a:defRPr/>
            </a:pPr>
            <a:r>
              <a:rPr lang="en-US" sz="4400" dirty="0">
                <a:solidFill>
                  <a:srgbClr val="C00000"/>
                </a:solidFill>
                <a:latin typeface="ITC Bookman Light" pitchFamily="18" charset="0"/>
              </a:rPr>
              <a:t>                </a:t>
            </a:r>
            <a:r>
              <a:rPr lang="en-US" sz="3200" dirty="0">
                <a:solidFill>
                  <a:srgbClr val="C00000"/>
                </a:solidFill>
                <a:latin typeface="ITC Bookman Light" pitchFamily="18" charset="0"/>
              </a:rPr>
              <a:t>THANKS</a:t>
            </a:r>
            <a:endParaRPr lang="en-GB" sz="3200" dirty="0">
              <a:solidFill>
                <a:schemeClr val="folHlink"/>
              </a:solidFill>
              <a:effectLst>
                <a:outerShdw blurRad="38100" dist="38100" dir="2700000" algn="tl">
                  <a:srgbClr val="C0C0C0"/>
                </a:outerShdw>
              </a:effectLst>
              <a:latin typeface="Book Antiqua" pitchFamily="18" charset="0"/>
            </a:endParaRPr>
          </a:p>
          <a:p>
            <a:pPr>
              <a:defRPr/>
            </a:pPr>
            <a:endParaRPr lang="en-US" sz="3200" dirty="0">
              <a:latin typeface="ITC Bookman Light" pitchFamily="18" charset="0"/>
              <a:hlinkClick r:id="rId2"/>
            </a:endParaRPr>
          </a:p>
          <a:p>
            <a:pPr>
              <a:defRPr/>
            </a:pPr>
            <a:r>
              <a:rPr lang="en-US" sz="3200" dirty="0" smtClean="0">
                <a:latin typeface="ITC Bookman Light" pitchFamily="18" charset="0"/>
              </a:rPr>
              <a:t>              </a:t>
            </a:r>
            <a:r>
              <a:rPr lang="en-US" sz="3200" dirty="0" smtClean="0">
                <a:latin typeface="ITC Bookman Light" pitchFamily="18" charset="0"/>
                <a:hlinkClick r:id="rId2"/>
              </a:rPr>
              <a:t>www.cmai.asia</a:t>
            </a:r>
            <a:endParaRPr lang="en-US" sz="3200" dirty="0" smtClean="0">
              <a:latin typeface="ITC Bookman Light" pitchFamily="18" charset="0"/>
            </a:endParaRPr>
          </a:p>
          <a:p>
            <a:pPr>
              <a:defRPr/>
            </a:pPr>
            <a:r>
              <a:rPr lang="en-US" sz="3200" dirty="0" smtClean="0">
                <a:latin typeface="ITC Bookman Light" pitchFamily="18" charset="0"/>
              </a:rPr>
              <a:t>          </a:t>
            </a:r>
            <a:r>
              <a:rPr lang="en-US" sz="3200" dirty="0" smtClean="0">
                <a:latin typeface="ITC Bookman Light" pitchFamily="18" charset="0"/>
                <a:hlinkClick r:id="rId3"/>
              </a:rPr>
              <a:t>nkgoyals@yahoo.co.in</a:t>
            </a:r>
            <a:r>
              <a:rPr lang="en-US" sz="3200" dirty="0" smtClean="0">
                <a:latin typeface="ITC Bookman Light" pitchFamily="18" charset="0"/>
              </a:rPr>
              <a:t> </a:t>
            </a:r>
            <a:endParaRPr lang="en-US" sz="3200" dirty="0">
              <a:latin typeface="ITC Bookman Light" pitchFamily="18" charset="0"/>
            </a:endParaRPr>
          </a:p>
          <a:p>
            <a:pPr>
              <a:defRPr/>
            </a:pPr>
            <a:r>
              <a:rPr lang="en-US" sz="3200" dirty="0">
                <a:latin typeface="ITC Bookman Light" pitchFamily="18" charset="0"/>
              </a:rPr>
              <a:t>         +91 98 111 29879</a:t>
            </a:r>
          </a:p>
          <a:p>
            <a:pPr>
              <a:defRPr/>
            </a:pPr>
            <a:endParaRPr lang="en-US" sz="3200" dirty="0">
              <a:latin typeface="ITC Bookman Light" pitchFamily="18" charset="0"/>
            </a:endParaRPr>
          </a:p>
          <a:p>
            <a:pPr>
              <a:defRPr/>
            </a:pPr>
            <a:r>
              <a:rPr lang="en-US" sz="3200" u="sng" dirty="0">
                <a:hlinkClick r:id="rId4"/>
              </a:rPr>
              <a:t>http://in.linkedin.com/in/nkgoyals</a:t>
            </a:r>
            <a:r>
              <a:rPr lang="en-US" sz="3200" u="sng" dirty="0"/>
              <a:t>,  </a:t>
            </a:r>
          </a:p>
          <a:p>
            <a:pPr>
              <a:defRPr/>
            </a:pPr>
            <a:r>
              <a:rPr lang="en-US" sz="3200" u="sng" dirty="0">
                <a:hlinkClick r:id="rId5"/>
              </a:rPr>
              <a:t>http://www.facebook.com/nkgoyalcmai</a:t>
            </a:r>
            <a:endParaRPr lang="en-US" sz="3200" dirty="0"/>
          </a:p>
          <a:p>
            <a:pPr>
              <a:defRPr/>
            </a:pPr>
            <a:r>
              <a:rPr lang="en-US" sz="4400" dirty="0">
                <a:latin typeface="ITC Bookman Light" pitchFamily="18" charset="0"/>
              </a:rPr>
              <a:t> </a:t>
            </a:r>
          </a:p>
          <a:p>
            <a:pPr>
              <a:defRPr/>
            </a:pPr>
            <a:endParaRPr lang="en-US" dirty="0">
              <a:latin typeface="ITC Bookman Light" pitchFamily="18" charset="0"/>
            </a:endParaRPr>
          </a:p>
          <a:p>
            <a:pPr>
              <a:defRPr/>
            </a:pPr>
            <a:endParaRPr lang="en-US" dirty="0">
              <a:latin typeface="ITC Bookman Light" pitchFamily="18" charset="0"/>
            </a:endParaRPr>
          </a:p>
          <a:p>
            <a:pPr>
              <a:defRPr/>
            </a:pPr>
            <a:endParaRPr lang="en-US" dirty="0">
              <a:latin typeface="ITC Bookman Light" pitchFamily="18" charset="0"/>
            </a:endParaRPr>
          </a:p>
          <a:p>
            <a:pPr>
              <a:defRPr/>
            </a:pPr>
            <a:endParaRPr lang="en-US" dirty="0">
              <a:latin typeface="ITC Bookman Light" pitchFamily="18" charset="0"/>
            </a:endParaRPr>
          </a:p>
          <a:p>
            <a:pPr>
              <a:defRPr/>
            </a:pPr>
            <a:endParaRPr lang="en-US" dirty="0">
              <a:latin typeface="ITC Bookman Light" pitchFamily="18" charset="0"/>
            </a:endParaRPr>
          </a:p>
          <a:p>
            <a:pPr>
              <a:defRPr/>
            </a:pPr>
            <a:r>
              <a:rPr lang="en-US" dirty="0">
                <a:latin typeface="ITC Bookman Light" pitchFamily="18" charset="0"/>
              </a:rPr>
              <a:t>					</a:t>
            </a:r>
            <a:endParaRPr lang="en-US" sz="2400" dirty="0">
              <a:solidFill>
                <a:srgbClr val="262673"/>
              </a:solidFill>
              <a:latin typeface="ITC Bookman Light" pitchFamily="18" charset="0"/>
            </a:endParaRPr>
          </a:p>
          <a:p>
            <a:pPr>
              <a:defRPr/>
            </a:pPr>
            <a:endParaRPr lang="en-US" dirty="0">
              <a:latin typeface="ITC Bookman Light" pitchFamily="18" charset="0"/>
            </a:endParaRPr>
          </a:p>
          <a:p>
            <a:pPr>
              <a:defRPr/>
            </a:pPr>
            <a:endParaRPr lang="en-US" dirty="0">
              <a:latin typeface="ITC Bookman Light" pitchFamily="18" charset="0"/>
            </a:endParaRPr>
          </a:p>
          <a:p>
            <a:pPr>
              <a:defRPr/>
            </a:pPr>
            <a:endParaRPr lang="en-US" dirty="0">
              <a:latin typeface="ITC Bookman Light" pitchFamily="18" charset="0"/>
            </a:endParaRPr>
          </a:p>
          <a:p>
            <a:pPr>
              <a:defRPr/>
            </a:pPr>
            <a:endParaRPr lang="en-US" dirty="0">
              <a:latin typeface="ITC Bookman Light" pitchFamily="18" charset="0"/>
            </a:endParaRPr>
          </a:p>
          <a:p>
            <a:pPr>
              <a:defRPr/>
            </a:pPr>
            <a:endParaRPr lang="en-US" dirty="0">
              <a:latin typeface="ITC Bookman Light" pitchFamily="18" charset="0"/>
            </a:endParaRPr>
          </a:p>
        </p:txBody>
      </p:sp>
      <p:pic>
        <p:nvPicPr>
          <p:cNvPr id="30723" name="Picture 4" descr="flag"/>
          <p:cNvPicPr>
            <a:picLocks noChangeAspect="1" noChangeArrowheads="1" noCrop="1"/>
          </p:cNvPicPr>
          <p:nvPr/>
        </p:nvPicPr>
        <p:blipFill>
          <a:blip r:embed="rId6"/>
          <a:srcRect/>
          <a:stretch>
            <a:fillRect/>
          </a:stretch>
        </p:blipFill>
        <p:spPr bwMode="auto">
          <a:xfrm>
            <a:off x="0" y="152400"/>
            <a:ext cx="928688" cy="838200"/>
          </a:xfrm>
          <a:prstGeom prst="rect">
            <a:avLst/>
          </a:prstGeom>
          <a:noFill/>
          <a:ln w="9525">
            <a:noFill/>
            <a:miter lim="800000"/>
            <a:headEnd/>
            <a:tailEnd/>
          </a:ln>
        </p:spPr>
      </p:pic>
      <p:pic>
        <p:nvPicPr>
          <p:cNvPr id="30724" name="Picture 8" descr="C:\Documents and Settings\user\Desktop\logonewcmai.JPG"/>
          <p:cNvPicPr>
            <a:picLocks noChangeAspect="1" noChangeArrowheads="1"/>
          </p:cNvPicPr>
          <p:nvPr/>
        </p:nvPicPr>
        <p:blipFill>
          <a:blip r:embed="rId7"/>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  COVID 19 ERA</a:t>
            </a:r>
          </a:p>
        </p:txBody>
      </p:sp>
      <p:sp>
        <p:nvSpPr>
          <p:cNvPr id="54275" name="Content Placeholder 2"/>
          <p:cNvSpPr>
            <a:spLocks noGrp="1"/>
          </p:cNvSpPr>
          <p:nvPr>
            <p:ph idx="1"/>
          </p:nvPr>
        </p:nvSpPr>
        <p:spPr>
          <a:xfrm>
            <a:off x="609600" y="1828800"/>
            <a:ext cx="8345488" cy="5257800"/>
          </a:xfrm>
        </p:spPr>
        <p:txBody>
          <a:bodyPr/>
          <a:lstStyle/>
          <a:p>
            <a:r>
              <a:rPr lang="en-US" sz="2400" dirty="0" err="1" smtClean="0"/>
              <a:t>Covid</a:t>
            </a:r>
            <a:r>
              <a:rPr lang="en-US" sz="2400" dirty="0" smtClean="0"/>
              <a:t> changed world over the way human used to live,  has attacked on his fundamental knowledge and belief.</a:t>
            </a:r>
          </a:p>
          <a:p>
            <a:r>
              <a:rPr lang="en-US" sz="2400" dirty="0" smtClean="0"/>
              <a:t>Economy, Jobs drastically affected.</a:t>
            </a:r>
          </a:p>
          <a:p>
            <a:r>
              <a:rPr lang="en-US" sz="2400" dirty="0" smtClean="0"/>
              <a:t>Globalization is shame- in a second countries exports imports of man and material banned- need for domestic resources</a:t>
            </a:r>
          </a:p>
          <a:p>
            <a:r>
              <a:rPr lang="en-US" sz="2400" dirty="0" smtClean="0"/>
              <a:t>Knowledge we had became irrelevant for momentary time</a:t>
            </a:r>
          </a:p>
          <a:p>
            <a:r>
              <a:rPr lang="en-US" sz="2400" dirty="0" smtClean="0"/>
              <a:t>Education world over stopped initially, then focus on virtual</a:t>
            </a:r>
          </a:p>
          <a:p>
            <a:r>
              <a:rPr lang="en-US" sz="2400" dirty="0" smtClean="0"/>
              <a:t>Human realized several unnecessary, unwanted things we were engaged in eating, meeting habits</a:t>
            </a:r>
          </a:p>
          <a:p>
            <a:r>
              <a:rPr lang="en-US" sz="2400" dirty="0" smtClean="0"/>
              <a:t>NEED TO SEE AND THINK NEW WAY</a:t>
            </a:r>
          </a:p>
          <a:p>
            <a:endParaRPr lang="en-US" sz="2400" dirty="0" smtClean="0"/>
          </a:p>
          <a:p>
            <a:endParaRPr lang="en-US" sz="2400" dirty="0" smtClean="0"/>
          </a:p>
          <a:p>
            <a:endParaRPr lang="en-US" sz="2400" dirty="0" smtClean="0"/>
          </a:p>
        </p:txBody>
      </p:sp>
      <p:pic>
        <p:nvPicPr>
          <p:cNvPr id="54276" name="Picture 4" descr="flag"/>
          <p:cNvPicPr>
            <a:picLocks noChangeAspect="1" noChangeArrowheads="1" noCrop="1"/>
          </p:cNvPicPr>
          <p:nvPr/>
        </p:nvPicPr>
        <p:blipFill>
          <a:blip r:embed="rId2" cstate="print"/>
          <a:srcRect/>
          <a:stretch>
            <a:fillRect/>
          </a:stretch>
        </p:blipFill>
        <p:spPr bwMode="auto">
          <a:xfrm>
            <a:off x="0" y="152400"/>
            <a:ext cx="928688" cy="838200"/>
          </a:xfrm>
          <a:prstGeom prst="rect">
            <a:avLst/>
          </a:prstGeom>
          <a:noFill/>
          <a:ln w="9525">
            <a:noFill/>
            <a:miter lim="800000"/>
            <a:headEnd/>
            <a:tailEnd/>
          </a:ln>
        </p:spPr>
      </p:pic>
      <p:pic>
        <p:nvPicPr>
          <p:cNvPr id="54277" name="Picture 8" descr="C:\Documents and Settings\user\Desktop\logonewcmai.JPG"/>
          <p:cNvPicPr>
            <a:picLocks noChangeAspect="1" noChangeArrowheads="1"/>
          </p:cNvPicPr>
          <p:nvPr/>
        </p:nvPicPr>
        <p:blipFill>
          <a:blip r:embed="rId3"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MY PERSONAL VIEW</a:t>
            </a:r>
          </a:p>
        </p:txBody>
      </p:sp>
      <p:sp>
        <p:nvSpPr>
          <p:cNvPr id="54275" name="Content Placeholder 2"/>
          <p:cNvSpPr>
            <a:spLocks noGrp="1"/>
          </p:cNvSpPr>
          <p:nvPr>
            <p:ph idx="1"/>
          </p:nvPr>
        </p:nvSpPr>
        <p:spPr>
          <a:xfrm>
            <a:off x="609600" y="1828800"/>
            <a:ext cx="8345488" cy="5257800"/>
          </a:xfrm>
        </p:spPr>
        <p:txBody>
          <a:bodyPr/>
          <a:lstStyle/>
          <a:p>
            <a:r>
              <a:rPr lang="en-US" sz="2400" dirty="0" smtClean="0"/>
              <a:t>Can I say WORLD IS A CONFUSED PLACE TODAY</a:t>
            </a:r>
          </a:p>
          <a:p>
            <a:r>
              <a:rPr lang="en-US" sz="2400" dirty="0" smtClean="0"/>
              <a:t>Systems, definitions we are made to follow now were created 250 years before.</a:t>
            </a:r>
          </a:p>
          <a:p>
            <a:r>
              <a:rPr lang="en-US" sz="2400" dirty="0" smtClean="0"/>
              <a:t>Economy, Education, Love, Friendship, Teacher, Student, Bank, Democracy, Politics, Society, Univ.. ..are not same</a:t>
            </a:r>
          </a:p>
          <a:p>
            <a:r>
              <a:rPr lang="en-US" sz="2400" dirty="0" smtClean="0"/>
              <a:t>Aspirations we have, times we are living, the way we live, the way we do things, Needs we have implicit and explicit……..all are changing.</a:t>
            </a:r>
          </a:p>
          <a:p>
            <a:r>
              <a:rPr lang="en-US" sz="2400" b="1" dirty="0" smtClean="0"/>
              <a:t>Making information available and Communication are two different things</a:t>
            </a:r>
          </a:p>
          <a:p>
            <a:r>
              <a:rPr lang="en-US" sz="2400" dirty="0" smtClean="0"/>
              <a:t>Time to move on. Do not cling to things which should work, but do not</a:t>
            </a:r>
          </a:p>
        </p:txBody>
      </p:sp>
      <p:pic>
        <p:nvPicPr>
          <p:cNvPr id="54276" name="Picture 4" descr="flag"/>
          <p:cNvPicPr>
            <a:picLocks noChangeAspect="1" noChangeArrowheads="1" noCrop="1"/>
          </p:cNvPicPr>
          <p:nvPr/>
        </p:nvPicPr>
        <p:blipFill>
          <a:blip r:embed="rId2" cstate="print"/>
          <a:srcRect/>
          <a:stretch>
            <a:fillRect/>
          </a:stretch>
        </p:blipFill>
        <p:spPr bwMode="auto">
          <a:xfrm>
            <a:off x="0" y="152400"/>
            <a:ext cx="928688" cy="838200"/>
          </a:xfrm>
          <a:prstGeom prst="rect">
            <a:avLst/>
          </a:prstGeom>
          <a:noFill/>
          <a:ln w="9525">
            <a:noFill/>
            <a:miter lim="800000"/>
            <a:headEnd/>
            <a:tailEnd/>
          </a:ln>
        </p:spPr>
      </p:pic>
      <p:pic>
        <p:nvPicPr>
          <p:cNvPr id="54277" name="Picture 8" descr="C:\Documents and Settings\user\Desktop\logonewcmai.JPG"/>
          <p:cNvPicPr>
            <a:picLocks noChangeAspect="1" noChangeArrowheads="1"/>
          </p:cNvPicPr>
          <p:nvPr/>
        </p:nvPicPr>
        <p:blipFill>
          <a:blip r:embed="rId3" cstate="print"/>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sp>
        <p:nvSpPr>
          <p:cNvPr id="41987" name="Content Placeholder 2"/>
          <p:cNvSpPr>
            <a:spLocks noGrp="1"/>
          </p:cNvSpPr>
          <p:nvPr>
            <p:ph idx="1"/>
          </p:nvPr>
        </p:nvSpPr>
        <p:spPr>
          <a:xfrm>
            <a:off x="762000" y="2017713"/>
            <a:ext cx="8193088" cy="4114800"/>
          </a:xfrm>
        </p:spPr>
        <p:txBody>
          <a:bodyPr/>
          <a:lstStyle/>
          <a:p>
            <a:pPr>
              <a:buFont typeface="Wingdings" pitchFamily="2" charset="2"/>
              <a:buNone/>
            </a:pPr>
            <a:endParaRPr lang="en-US" sz="5400" b="1" dirty="0" smtClean="0"/>
          </a:p>
          <a:p>
            <a:pPr>
              <a:buFont typeface="Wingdings" pitchFamily="2" charset="2"/>
              <a:buNone/>
            </a:pPr>
            <a:r>
              <a:rPr lang="en-US" sz="5400" b="1" dirty="0" smtClean="0">
                <a:solidFill>
                  <a:srgbClr val="00B0F0"/>
                </a:solidFill>
              </a:rPr>
              <a:t>		ABOUT CMAI</a:t>
            </a:r>
          </a:p>
        </p:txBody>
      </p:sp>
      <p:pic>
        <p:nvPicPr>
          <p:cNvPr id="4"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5"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350963" y="442913"/>
            <a:ext cx="7793037" cy="1462087"/>
          </a:xfrm>
        </p:spPr>
        <p:txBody>
          <a:bodyPr/>
          <a:lstStyle/>
          <a:p>
            <a:pPr eaLnBrk="1" hangingPunct="1">
              <a:defRPr/>
            </a:pPr>
            <a:r>
              <a:rPr lang="en-US" b="1" dirty="0" smtClean="0">
                <a:latin typeface="+mn-lt"/>
              </a:rPr>
              <a:t>About CMAI</a:t>
            </a:r>
          </a:p>
        </p:txBody>
      </p:sp>
      <p:sp>
        <p:nvSpPr>
          <p:cNvPr id="9219" name="Rectangle 3"/>
          <p:cNvSpPr>
            <a:spLocks noGrp="1" noChangeArrowheads="1"/>
          </p:cNvSpPr>
          <p:nvPr>
            <p:ph idx="4294967295"/>
          </p:nvPr>
        </p:nvSpPr>
        <p:spPr>
          <a:xfrm>
            <a:off x="0" y="1981200"/>
            <a:ext cx="7924800" cy="4419600"/>
          </a:xfrm>
        </p:spPr>
        <p:txBody>
          <a:bodyPr>
            <a:normAutofit lnSpcReduction="10000"/>
          </a:bodyPr>
          <a:lstStyle/>
          <a:p>
            <a:pPr algn="just" eaLnBrk="1" hangingPunct="1">
              <a:lnSpc>
                <a:spcPct val="80000"/>
              </a:lnSpc>
            </a:pPr>
            <a:endParaRPr lang="en-US" sz="2000" dirty="0" smtClean="0"/>
          </a:p>
          <a:p>
            <a:pPr algn="just" eaLnBrk="1" hangingPunct="1">
              <a:lnSpc>
                <a:spcPct val="80000"/>
              </a:lnSpc>
            </a:pPr>
            <a:r>
              <a:rPr lang="en-US" sz="2300" dirty="0" smtClean="0">
                <a:latin typeface="Calibri" pitchFamily="34" charset="0"/>
              </a:rPr>
              <a:t>CMAI is an ICT largest, apex business and trade promotion organization, with 48,500 members and 74 MOU partners  across the world with branch offices in China, Japan, Korea, Singapore, Taiwan, Bangkok, USA, UK and Malaysia. </a:t>
            </a:r>
          </a:p>
          <a:p>
            <a:pPr algn="just" eaLnBrk="1" hangingPunct="1">
              <a:lnSpc>
                <a:spcPct val="80000"/>
              </a:lnSpc>
            </a:pPr>
            <a:r>
              <a:rPr lang="en-US" sz="2300" dirty="0" smtClean="0">
                <a:latin typeface="Calibri" pitchFamily="34" charset="0"/>
              </a:rPr>
              <a:t>CMAI is involved in policy formulations with Government and other stake holders for Technology Innovations, Indigenous Manufacturing</a:t>
            </a:r>
          </a:p>
          <a:p>
            <a:pPr algn="just" eaLnBrk="1" hangingPunct="1">
              <a:lnSpc>
                <a:spcPct val="80000"/>
              </a:lnSpc>
            </a:pPr>
            <a:r>
              <a:rPr lang="en-US" sz="2300" dirty="0" smtClean="0">
                <a:latin typeface="Calibri" pitchFamily="34" charset="0"/>
              </a:rPr>
              <a:t>CMAI is developing scientific knowledge and practical means for protecting human ecology and environment from the harmful effects of environmental hazards like e waste, radiation etc. </a:t>
            </a:r>
          </a:p>
          <a:p>
            <a:pPr algn="just" eaLnBrk="1" hangingPunct="1">
              <a:lnSpc>
                <a:spcPct val="80000"/>
              </a:lnSpc>
            </a:pPr>
            <a:r>
              <a:rPr lang="en-US" sz="2300" dirty="0" smtClean="0">
                <a:latin typeface="Calibri" pitchFamily="34" charset="0"/>
              </a:rPr>
              <a:t>CMAI assists manufacturers to maximize competitiveness in the domestic and international markets. </a:t>
            </a:r>
          </a:p>
          <a:p>
            <a:pPr algn="just" eaLnBrk="1" hangingPunct="1">
              <a:lnSpc>
                <a:spcPct val="80000"/>
              </a:lnSpc>
            </a:pPr>
            <a:r>
              <a:rPr lang="en-US" sz="2300" dirty="0" smtClean="0">
                <a:latin typeface="Calibri" pitchFamily="34" charset="0"/>
              </a:rPr>
              <a:t>Only association with linkages from industry and about 1,00,000 Colleges, Schools, Universities.</a:t>
            </a:r>
          </a:p>
        </p:txBody>
      </p:sp>
      <p:pic>
        <p:nvPicPr>
          <p:cNvPr id="6" name="Picture 4" descr="flag"/>
          <p:cNvPicPr>
            <a:picLocks noChangeAspect="1" noChangeArrowheads="1" noCrop="1"/>
          </p:cNvPicPr>
          <p:nvPr/>
        </p:nvPicPr>
        <p:blipFill>
          <a:blip r:embed="rId2"/>
          <a:srcRect/>
          <a:stretch>
            <a:fillRect/>
          </a:stretch>
        </p:blipFill>
        <p:spPr bwMode="auto">
          <a:xfrm>
            <a:off x="0" y="152400"/>
            <a:ext cx="928688" cy="838200"/>
          </a:xfrm>
          <a:prstGeom prst="rect">
            <a:avLst/>
          </a:prstGeom>
          <a:noFill/>
          <a:ln w="9525">
            <a:noFill/>
            <a:miter lim="800000"/>
            <a:headEnd/>
            <a:tailEnd/>
          </a:ln>
        </p:spPr>
      </p:pic>
      <p:pic>
        <p:nvPicPr>
          <p:cNvPr id="7" name="Picture 8" descr="C:\Documents and Settings\user\Desktop\logonewcmai.JPG"/>
          <p:cNvPicPr>
            <a:picLocks noChangeAspect="1" noChangeArrowheads="1"/>
          </p:cNvPicPr>
          <p:nvPr/>
        </p:nvPicPr>
        <p:blipFill>
          <a:blip r:embed="rId3"/>
          <a:srcRect/>
          <a:stretch>
            <a:fillRect/>
          </a:stretch>
        </p:blipFill>
        <p:spPr bwMode="auto">
          <a:xfrm>
            <a:off x="6629400" y="0"/>
            <a:ext cx="25146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9" descr="C:\Documents and Settings\MEHUL\My Documents\My Pictures\CMAI- Logo copy.jpg"/>
          <p:cNvPicPr>
            <a:picLocks noChangeAspect="1" noChangeArrowheads="1"/>
          </p:cNvPicPr>
          <p:nvPr/>
        </p:nvPicPr>
        <p:blipFill>
          <a:blip r:embed="rId3" cstate="print"/>
          <a:srcRect/>
          <a:stretch>
            <a:fillRect/>
          </a:stretch>
        </p:blipFill>
        <p:spPr bwMode="auto">
          <a:xfrm>
            <a:off x="8515350" y="0"/>
            <a:ext cx="628650" cy="596900"/>
          </a:xfrm>
          <a:prstGeom prst="rect">
            <a:avLst/>
          </a:prstGeom>
          <a:noFill/>
          <a:ln w="9525">
            <a:noFill/>
            <a:miter lim="800000"/>
            <a:headEnd/>
            <a:tailEnd/>
          </a:ln>
        </p:spPr>
      </p:pic>
      <p:pic>
        <p:nvPicPr>
          <p:cNvPr id="65539" name="Picture 4" descr="flag"/>
          <p:cNvPicPr>
            <a:picLocks noChangeAspect="1" noChangeArrowheads="1" noCrop="1"/>
          </p:cNvPicPr>
          <p:nvPr/>
        </p:nvPicPr>
        <p:blipFill>
          <a:blip r:embed="rId4" cstate="print"/>
          <a:srcRect/>
          <a:stretch>
            <a:fillRect/>
          </a:stretch>
        </p:blipFill>
        <p:spPr bwMode="auto">
          <a:xfrm>
            <a:off x="0" y="0"/>
            <a:ext cx="928688" cy="504825"/>
          </a:xfrm>
          <a:prstGeom prst="rect">
            <a:avLst/>
          </a:prstGeom>
          <a:noFill/>
          <a:ln w="9525">
            <a:noFill/>
            <a:miter lim="800000"/>
            <a:headEnd/>
            <a:tailEnd/>
          </a:ln>
        </p:spPr>
      </p:pic>
      <p:pic>
        <p:nvPicPr>
          <p:cNvPr id="65540" name="Picture 3"/>
          <p:cNvPicPr>
            <a:picLocks noChangeAspect="1" noChangeArrowheads="1"/>
          </p:cNvPicPr>
          <p:nvPr/>
        </p:nvPicPr>
        <p:blipFill>
          <a:blip r:embed="rId5" cstate="print"/>
          <a:srcRect/>
          <a:stretch>
            <a:fillRect/>
          </a:stretch>
        </p:blipFill>
        <p:spPr bwMode="auto">
          <a:xfrm>
            <a:off x="0" y="0"/>
            <a:ext cx="9144000" cy="6529388"/>
          </a:xfrm>
          <a:prstGeom prst="rect">
            <a:avLst/>
          </a:prstGeom>
          <a:noFill/>
          <a:ln w="9525">
            <a:noFill/>
            <a:miter lim="800000"/>
            <a:headEnd/>
            <a:tailEnd/>
          </a:ln>
        </p:spPr>
      </p:pic>
      <p:sp>
        <p:nvSpPr>
          <p:cNvPr id="65541" name="TextBox 10"/>
          <p:cNvSpPr txBox="1">
            <a:spLocks noChangeArrowheads="1"/>
          </p:cNvSpPr>
          <p:nvPr/>
        </p:nvSpPr>
        <p:spPr bwMode="auto">
          <a:xfrm>
            <a:off x="0" y="5143500"/>
            <a:ext cx="9144000" cy="1985963"/>
          </a:xfrm>
          <a:prstGeom prst="rect">
            <a:avLst/>
          </a:prstGeom>
          <a:noFill/>
          <a:ln w="9525">
            <a:noFill/>
            <a:miter lim="800000"/>
            <a:headEnd/>
            <a:tailEnd/>
          </a:ln>
        </p:spPr>
        <p:txBody>
          <a:bodyPr>
            <a:spAutoFit/>
          </a:bodyPr>
          <a:lstStyle/>
          <a:p>
            <a:pPr eaLnBrk="1" hangingPunct="1"/>
            <a:r>
              <a:rPr lang="en-US" sz="1500">
                <a:solidFill>
                  <a:srgbClr val="FFFF00"/>
                </a:solidFill>
              </a:rPr>
              <a:t>CES, 2009 being inaugurated and ribbon cutting at Las Vegas on 8th January, 2009 by NK Goyal with Sir Howard Stringer, Chairman &amp; CEO of Sony Corporation, Mr. Tom Hanks, the American movie star, Mr.Gary Yacoubian, Chairman CEA &amp; President of Myer-Emco AudioVideo, Mr. Gary Saprio, Vice President of CEA, Ms. Qu., Presixdent, CECC China, Mr. Patrick Lavelle, President and CEO of Audiovox, Mr. Peter Lesser, President and CEO of X-10 (USA) Inc, Mr. Loyd Ivey, Chairman and CEO of MiTek Electronics and Communications, Mr. Jay McLellan, President and CEO of Home Automation, Inc. (HAI), Mr. Mike Mohr, President of Celluphone, Mr.Grant Russell, President of Kleen Concepts </a:t>
            </a:r>
          </a:p>
          <a:p>
            <a:pPr eaLnBrk="1" hangingPunct="1"/>
            <a:endParaRPr lang="en-US"/>
          </a:p>
        </p:txBody>
      </p:sp>
      <p:pic>
        <p:nvPicPr>
          <p:cNvPr id="65542" name="Picture 4" descr="C:\Documents and Settings\Administrator\Desktop\cmai_logo.jpg"/>
          <p:cNvPicPr>
            <a:picLocks noChangeAspect="1" noChangeArrowheads="1"/>
          </p:cNvPicPr>
          <p:nvPr/>
        </p:nvPicPr>
        <p:blipFill>
          <a:blip r:embed="rId6" cstate="print"/>
          <a:srcRect/>
          <a:stretch>
            <a:fillRect/>
          </a:stretch>
        </p:blipFill>
        <p:spPr bwMode="auto">
          <a:xfrm>
            <a:off x="6750050" y="14288"/>
            <a:ext cx="2438400" cy="87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1836</TotalTime>
  <Words>2232</Words>
  <Application>Microsoft Office PowerPoint</Application>
  <PresentationFormat>On-screen Show (4:3)</PresentationFormat>
  <Paragraphs>356</Paragraphs>
  <Slides>40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Theme2</vt:lpstr>
      <vt:lpstr>Bitmap Image</vt:lpstr>
      <vt:lpstr>Slide 1</vt:lpstr>
      <vt:lpstr>       Empowering yourself through education  and knowledge in post Covid era </vt:lpstr>
      <vt:lpstr> Compliments</vt:lpstr>
      <vt:lpstr>FIVE TRAITS IN TODAY’s PRESENTATION</vt:lpstr>
      <vt:lpstr>  COVID 19 ERA</vt:lpstr>
      <vt:lpstr>MY PERSONAL VIEW</vt:lpstr>
      <vt:lpstr>Slide 7</vt:lpstr>
      <vt:lpstr>About CMAI</vt:lpstr>
      <vt:lpstr>Slide 9</vt:lpstr>
      <vt:lpstr>Goals</vt:lpstr>
      <vt:lpstr>CMAI National Technical  Education Empowerment Committee</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Technology &amp; Education</vt:lpstr>
      <vt:lpstr>FIVE IMPORTANT THINGS TO HAPPEN</vt:lpstr>
      <vt:lpstr>MESSAGE FOR TECHNOLOGY</vt:lpstr>
      <vt:lpstr> Way Forward</vt:lpstr>
      <vt:lpstr>Slide 32</vt:lpstr>
      <vt:lpstr>   HOW TO ACHIEVE ACADEMIC EXCELLENCE </vt:lpstr>
      <vt:lpstr>  What to learn?</vt:lpstr>
      <vt:lpstr>Slide 35</vt:lpstr>
      <vt:lpstr>BE A GOOD HUMAN</vt:lpstr>
      <vt:lpstr>What are some things not to do in my life?</vt:lpstr>
      <vt:lpstr>Excellence is a Habit</vt:lpstr>
      <vt:lpstr>CMAI YRACLUB MEMBERSHIP</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dpnair</dc:creator>
  <cp:lastModifiedBy>Goyal</cp:lastModifiedBy>
  <cp:revision>257</cp:revision>
  <dcterms:created xsi:type="dcterms:W3CDTF">2009-05-22T10:32:58Z</dcterms:created>
  <dcterms:modified xsi:type="dcterms:W3CDTF">2020-07-15T00:25:00Z</dcterms:modified>
</cp:coreProperties>
</file>